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44"/>
  </p:notesMasterIdLst>
  <p:sldIdLst>
    <p:sldId id="376" r:id="rId2"/>
    <p:sldId id="378" r:id="rId3"/>
    <p:sldId id="394" r:id="rId4"/>
    <p:sldId id="345" r:id="rId5"/>
    <p:sldId id="405" r:id="rId6"/>
    <p:sldId id="406" r:id="rId7"/>
    <p:sldId id="407" r:id="rId8"/>
    <p:sldId id="344" r:id="rId9"/>
    <p:sldId id="408" r:id="rId10"/>
    <p:sldId id="349" r:id="rId11"/>
    <p:sldId id="409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19" r:id="rId22"/>
    <p:sldId id="379" r:id="rId23"/>
    <p:sldId id="384" r:id="rId24"/>
    <p:sldId id="420" r:id="rId25"/>
    <p:sldId id="421" r:id="rId26"/>
    <p:sldId id="422" r:id="rId27"/>
    <p:sldId id="423" r:id="rId28"/>
    <p:sldId id="424" r:id="rId29"/>
    <p:sldId id="425" r:id="rId30"/>
    <p:sldId id="427" r:id="rId31"/>
    <p:sldId id="426" r:id="rId32"/>
    <p:sldId id="428" r:id="rId33"/>
    <p:sldId id="429" r:id="rId34"/>
    <p:sldId id="430" r:id="rId35"/>
    <p:sldId id="431" r:id="rId36"/>
    <p:sldId id="437" r:id="rId37"/>
    <p:sldId id="432" r:id="rId38"/>
    <p:sldId id="433" r:id="rId39"/>
    <p:sldId id="434" r:id="rId40"/>
    <p:sldId id="436" r:id="rId41"/>
    <p:sldId id="400" r:id="rId42"/>
    <p:sldId id="401" r:id="rId43"/>
  </p:sldIdLst>
  <p:sldSz cx="9144000" cy="6858000" type="screen4x3"/>
  <p:notesSz cx="6858000" cy="9144000"/>
  <p:defaultTextStyle>
    <a:lvl1pPr defTabSz="457200">
      <a:defRPr sz="1200">
        <a:latin typeface="Helvetica"/>
        <a:ea typeface="Helvetica"/>
        <a:cs typeface="Helvetica"/>
        <a:sym typeface="Helvetica"/>
      </a:defRPr>
    </a:lvl1pPr>
    <a:lvl2pPr indent="228600" defTabSz="457200">
      <a:defRPr sz="1200">
        <a:latin typeface="Helvetica"/>
        <a:ea typeface="Helvetica"/>
        <a:cs typeface="Helvetica"/>
        <a:sym typeface="Helvetica"/>
      </a:defRPr>
    </a:lvl2pPr>
    <a:lvl3pPr indent="457200" defTabSz="457200">
      <a:defRPr sz="1200">
        <a:latin typeface="Helvetica"/>
        <a:ea typeface="Helvetica"/>
        <a:cs typeface="Helvetica"/>
        <a:sym typeface="Helvetica"/>
      </a:defRPr>
    </a:lvl3pPr>
    <a:lvl4pPr indent="685800" defTabSz="457200">
      <a:defRPr sz="1200">
        <a:latin typeface="Helvetica"/>
        <a:ea typeface="Helvetica"/>
        <a:cs typeface="Helvetica"/>
        <a:sym typeface="Helvetica"/>
      </a:defRPr>
    </a:lvl4pPr>
    <a:lvl5pPr indent="914400" defTabSz="457200">
      <a:defRPr sz="1200">
        <a:latin typeface="Helvetica"/>
        <a:ea typeface="Helvetica"/>
        <a:cs typeface="Helvetica"/>
        <a:sym typeface="Helvetica"/>
      </a:defRPr>
    </a:lvl5pPr>
    <a:lvl6pPr indent="1143000" defTabSz="457200">
      <a:defRPr sz="1200">
        <a:latin typeface="Helvetica"/>
        <a:ea typeface="Helvetica"/>
        <a:cs typeface="Helvetica"/>
        <a:sym typeface="Helvetica"/>
      </a:defRPr>
    </a:lvl6pPr>
    <a:lvl7pPr indent="1371600" defTabSz="457200">
      <a:defRPr sz="1200">
        <a:latin typeface="Helvetica"/>
        <a:ea typeface="Helvetica"/>
        <a:cs typeface="Helvetica"/>
        <a:sym typeface="Helvetica"/>
      </a:defRPr>
    </a:lvl7pPr>
    <a:lvl8pPr indent="1600200" defTabSz="457200">
      <a:defRPr sz="1200">
        <a:latin typeface="Helvetica"/>
        <a:ea typeface="Helvetica"/>
        <a:cs typeface="Helvetica"/>
        <a:sym typeface="Helvetica"/>
      </a:defRPr>
    </a:lvl8pPr>
    <a:lvl9pPr indent="1828800" defTabSz="457200">
      <a:defRPr sz="1200">
        <a:latin typeface="Helvetica"/>
        <a:ea typeface="Helvetica"/>
        <a:cs typeface="Helvetica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FF66FF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CCDA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/>
        </a:fill>
      </a:tcStyle>
    </a:firstCol>
    <a:la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/>
        </a:fill>
      </a:tcStyle>
    </a:lastRow>
    <a:firstRow>
      <a:tcTxStyle b="on" i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n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660"/>
  </p:normalViewPr>
  <p:slideViewPr>
    <p:cSldViewPr>
      <p:cViewPr varScale="1">
        <p:scale>
          <a:sx n="69" d="100"/>
          <a:sy n="69" d="100"/>
        </p:scale>
        <p:origin x="-8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48312053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2466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hape 2467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73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614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82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368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999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33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182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40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68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6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29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854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02EEB-EE06-4CA2-9E4B-3B97C1F13030}" type="datetimeFigureOut">
              <a:rPr lang="en-GB" smtClean="0"/>
              <a:t>05/05/2016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D8375-F8D8-4187-BF14-B986602D64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970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gif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2" Type="http://schemas.openxmlformats.org/officeDocument/2006/relationships/hyperlink" Target="http://www.google.co.uk/url?sa=i&amp;rct=j&amp;q=&amp;esrc=s&amp;source=images&amp;cd=&amp;cad=rja&amp;uact=8&amp;ved=0ahUKEwiX4LbZ1KvKAhUBqxoKHU_dD0wQjRwIBw&amp;url=http://www.wired.com/2015/07/sorry-perfect-lego-brick-may-never-eco-friendly/&amp;bvm=bv.112064104,d.d24&amp;psig=AFQjCNHIIG4ml5OqMDM7M28xARlhq6_avw&amp;ust=1452941933068232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1.png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3932" y="681809"/>
            <a:ext cx="8412507" cy="461664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Welcome to SFSM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Parents’ Forum: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Addition &amp; Subtraction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000" i="0" u="none" strike="noStrike" cap="none" spc="0" normalizeH="0" baseline="0" dirty="0">
              <a:ln>
                <a:solidFill>
                  <a:sysClr val="windowText" lastClr="000000"/>
                </a:solidFill>
              </a:ln>
              <a:effectLst/>
              <a:uFillTx/>
              <a:sym typeface="Helvetica"/>
            </a:endParaRP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000" i="0" u="none" strike="noStrike" cap="none" spc="0" normalizeH="0" baseline="0" dirty="0">
              <a:ln>
                <a:solidFill>
                  <a:sysClr val="windowText" lastClr="000000"/>
                </a:solidFill>
              </a:ln>
              <a:effectLst/>
              <a:uFillTx/>
              <a:sym typeface="Helvetic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251" y="3789040"/>
            <a:ext cx="2505075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185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476672"/>
            <a:ext cx="7344816" cy="1477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8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The importance</a:t>
            </a:r>
            <a:r>
              <a:rPr kumimoji="0" lang="en-GB" sz="4800" b="1" i="0" u="none" strike="noStrike" cap="none" spc="0" normalizeH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of 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800" b="1" i="0" u="none" strike="noStrike" cap="none" spc="0" normalizeH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mathematical vocabulary</a:t>
            </a:r>
            <a:endParaRPr kumimoji="0" lang="en-GB" sz="48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2492896"/>
            <a:ext cx="7416824" cy="270843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0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sym typeface="Helvetica"/>
              </a:rPr>
              <a:t>Units = ones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4000" b="0" i="0" u="none" strike="noStrike" cap="none" spc="0" normalizeH="0" baseline="0" dirty="0" smtClean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000" dirty="0" smtClean="0">
                <a:solidFill>
                  <a:schemeClr val="bg1"/>
                </a:solidFill>
              </a:rPr>
              <a:t>Borrow/Carry/Steal = exchange</a:t>
            </a: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GB" sz="2800" dirty="0">
              <a:solidFill>
                <a:srgbClr val="000000"/>
              </a:solidFill>
            </a:endParaRPr>
          </a:p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4" name="&quot;No&quot; Symbol 3"/>
          <p:cNvSpPr/>
          <p:nvPr/>
        </p:nvSpPr>
        <p:spPr>
          <a:xfrm>
            <a:off x="2915816" y="2348880"/>
            <a:ext cx="1440160" cy="1008112"/>
          </a:xfrm>
          <a:prstGeom prst="noSmoking">
            <a:avLst/>
          </a:prstGeom>
          <a:solidFill>
            <a:srgbClr val="FF0000"/>
          </a:solidFill>
          <a:ln w="25400" cap="flat">
            <a:solidFill>
              <a:srgbClr val="BBE0E3"/>
            </a:solidFill>
            <a:prstDash val="solid"/>
            <a:round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Arial"/>
            </a:endParaRPr>
          </a:p>
        </p:txBody>
      </p:sp>
      <p:sp>
        <p:nvSpPr>
          <p:cNvPr id="5" name="&quot;No&quot; Symbol 4"/>
          <p:cNvSpPr/>
          <p:nvPr/>
        </p:nvSpPr>
        <p:spPr>
          <a:xfrm>
            <a:off x="2915816" y="3582857"/>
            <a:ext cx="1440160" cy="1008112"/>
          </a:xfrm>
          <a:prstGeom prst="noSmoking">
            <a:avLst/>
          </a:prstGeom>
          <a:solidFill>
            <a:srgbClr val="FF0000"/>
          </a:solidFill>
          <a:ln w="25400" cap="flat">
            <a:solidFill>
              <a:srgbClr val="BBE0E3"/>
            </a:solidFill>
            <a:prstDash val="solid"/>
            <a:round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+mn-lt"/>
              <a:ea typeface="+mn-ea"/>
              <a:cs typeface="+mn-cs"/>
              <a:sym typeface="Ari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629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1040689"/>
            <a:ext cx="5688632" cy="11079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72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Subtraction</a:t>
            </a:r>
            <a:endParaRPr kumimoji="0" lang="en-GB" sz="72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04" y="2564904"/>
            <a:ext cx="2915631" cy="291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44619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7" name="Shape 1462"/>
          <p:cNvSpPr/>
          <p:nvPr/>
        </p:nvSpPr>
        <p:spPr>
          <a:xfrm>
            <a:off x="2627784" y="3059815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40" name="Group 1495"/>
          <p:cNvGrpSpPr>
            <a:grpSpLocks/>
          </p:cNvGrpSpPr>
          <p:nvPr/>
        </p:nvGrpSpPr>
        <p:grpSpPr bwMode="auto">
          <a:xfrm>
            <a:off x="1320430" y="2394958"/>
            <a:ext cx="669925" cy="1846263"/>
            <a:chOff x="0" y="0"/>
            <a:chExt cx="671493" cy="1845668"/>
          </a:xfrm>
        </p:grpSpPr>
        <p:sp>
          <p:nvSpPr>
            <p:cNvPr id="4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51" name="Group 1506"/>
          <p:cNvGrpSpPr>
            <a:grpSpLocks/>
          </p:cNvGrpSpPr>
          <p:nvPr/>
        </p:nvGrpSpPr>
        <p:grpSpPr bwMode="auto">
          <a:xfrm>
            <a:off x="1746618" y="2447868"/>
            <a:ext cx="669925" cy="1846263"/>
            <a:chOff x="0" y="0"/>
            <a:chExt cx="671492" cy="1845668"/>
          </a:xfrm>
        </p:grpSpPr>
        <p:sp>
          <p:nvSpPr>
            <p:cNvPr id="52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3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4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5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6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7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8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9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0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1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84" name="Shape 1530"/>
          <p:cNvSpPr/>
          <p:nvPr/>
        </p:nvSpPr>
        <p:spPr>
          <a:xfrm>
            <a:off x="2987824" y="3453606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begin to set out in columns and record TO – TO as column subtraction: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86" name="Shape 1462"/>
          <p:cNvSpPr/>
          <p:nvPr/>
        </p:nvSpPr>
        <p:spPr>
          <a:xfrm>
            <a:off x="2987824" y="2881020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7" name="Shape 1530"/>
          <p:cNvSpPr/>
          <p:nvPr/>
        </p:nvSpPr>
        <p:spPr>
          <a:xfrm>
            <a:off x="3347864" y="3274811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8" name="Shape 1462"/>
          <p:cNvSpPr/>
          <p:nvPr/>
        </p:nvSpPr>
        <p:spPr>
          <a:xfrm>
            <a:off x="3440733" y="2740818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9" name="Shape 1530"/>
          <p:cNvSpPr/>
          <p:nvPr/>
        </p:nvSpPr>
        <p:spPr>
          <a:xfrm>
            <a:off x="3800773" y="3134609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90" name="Shape 1462"/>
          <p:cNvSpPr/>
          <p:nvPr/>
        </p:nvSpPr>
        <p:spPr>
          <a:xfrm>
            <a:off x="2447208" y="3517955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91" name="Shape 1530"/>
          <p:cNvSpPr/>
          <p:nvPr/>
        </p:nvSpPr>
        <p:spPr>
          <a:xfrm>
            <a:off x="2807248" y="3911746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60132" y="2182524"/>
            <a:ext cx="1913598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2 8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-1 2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>
            <a:off x="6330810" y="4294868"/>
            <a:ext cx="1553558" cy="177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236296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6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492073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2201356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5" grpId="0"/>
      <p:bldP spid="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7" name="Shape 1462"/>
          <p:cNvSpPr/>
          <p:nvPr/>
        </p:nvSpPr>
        <p:spPr>
          <a:xfrm>
            <a:off x="3223023" y="3494301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40" name="Group 1495"/>
          <p:cNvGrpSpPr>
            <a:grpSpLocks/>
          </p:cNvGrpSpPr>
          <p:nvPr/>
        </p:nvGrpSpPr>
        <p:grpSpPr bwMode="auto">
          <a:xfrm>
            <a:off x="1164965" y="2394221"/>
            <a:ext cx="669925" cy="1846263"/>
            <a:chOff x="0" y="0"/>
            <a:chExt cx="671493" cy="1845668"/>
          </a:xfrm>
        </p:grpSpPr>
        <p:sp>
          <p:nvSpPr>
            <p:cNvPr id="4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continue to set out in columns and record TO – TO as column subtraction with exchange: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90" name="Shape 1462"/>
          <p:cNvSpPr/>
          <p:nvPr/>
        </p:nvSpPr>
        <p:spPr>
          <a:xfrm>
            <a:off x="3450099" y="3971924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91" name="Shape 1530"/>
          <p:cNvSpPr/>
          <p:nvPr/>
        </p:nvSpPr>
        <p:spPr>
          <a:xfrm>
            <a:off x="3887508" y="3566386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60132" y="2182524"/>
            <a:ext cx="1913598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3 3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-1 4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>
            <a:off x="6330810" y="4294868"/>
            <a:ext cx="1553558" cy="177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236296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9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492073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620780" y="1886547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2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492073" y="2440545"/>
            <a:ext cx="436465" cy="5333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7052828" y="2226930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grpSp>
        <p:nvGrpSpPr>
          <p:cNvPr id="63" name="Group 1506"/>
          <p:cNvGrpSpPr>
            <a:grpSpLocks/>
          </p:cNvGrpSpPr>
          <p:nvPr/>
        </p:nvGrpSpPr>
        <p:grpSpPr bwMode="auto">
          <a:xfrm>
            <a:off x="609341" y="2560274"/>
            <a:ext cx="669925" cy="1846263"/>
            <a:chOff x="0" y="0"/>
            <a:chExt cx="671492" cy="1845668"/>
          </a:xfrm>
        </p:grpSpPr>
        <p:sp>
          <p:nvSpPr>
            <p:cNvPr id="64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5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6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7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8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9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0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1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2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3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74" name="Shape 1462"/>
          <p:cNvSpPr/>
          <p:nvPr/>
        </p:nvSpPr>
        <p:spPr>
          <a:xfrm>
            <a:off x="3177766" y="2254421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5" name="Shape 1462"/>
          <p:cNvSpPr/>
          <p:nvPr/>
        </p:nvSpPr>
        <p:spPr>
          <a:xfrm>
            <a:off x="3152701" y="2628106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6" name="Shape 1530"/>
          <p:cNvSpPr/>
          <p:nvPr/>
        </p:nvSpPr>
        <p:spPr>
          <a:xfrm>
            <a:off x="3542968" y="2262084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7" name="Shape 1462"/>
          <p:cNvSpPr/>
          <p:nvPr/>
        </p:nvSpPr>
        <p:spPr>
          <a:xfrm>
            <a:off x="3542968" y="2641347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8" name="Shape 1462"/>
          <p:cNvSpPr/>
          <p:nvPr/>
        </p:nvSpPr>
        <p:spPr>
          <a:xfrm>
            <a:off x="3913890" y="2254421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9" name="Shape 1462"/>
          <p:cNvSpPr/>
          <p:nvPr/>
        </p:nvSpPr>
        <p:spPr>
          <a:xfrm>
            <a:off x="3888825" y="2628106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0" name="Shape 1530"/>
          <p:cNvSpPr/>
          <p:nvPr/>
        </p:nvSpPr>
        <p:spPr>
          <a:xfrm>
            <a:off x="4279092" y="2262084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1" name="Shape 1462"/>
          <p:cNvSpPr/>
          <p:nvPr/>
        </p:nvSpPr>
        <p:spPr>
          <a:xfrm>
            <a:off x="4279092" y="2641347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2" name="Shape 1462"/>
          <p:cNvSpPr/>
          <p:nvPr/>
        </p:nvSpPr>
        <p:spPr>
          <a:xfrm>
            <a:off x="4664869" y="2254421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3" name="Shape 1462"/>
          <p:cNvSpPr/>
          <p:nvPr/>
        </p:nvSpPr>
        <p:spPr>
          <a:xfrm>
            <a:off x="4639804" y="2628106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51" name="Group 1506"/>
          <p:cNvGrpSpPr>
            <a:grpSpLocks/>
          </p:cNvGrpSpPr>
          <p:nvPr/>
        </p:nvGrpSpPr>
        <p:grpSpPr bwMode="auto">
          <a:xfrm>
            <a:off x="1746618" y="2447868"/>
            <a:ext cx="669925" cy="1846263"/>
            <a:chOff x="0" y="0"/>
            <a:chExt cx="671492" cy="1845668"/>
          </a:xfrm>
        </p:grpSpPr>
        <p:sp>
          <p:nvSpPr>
            <p:cNvPr id="52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3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4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5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6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7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8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9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0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1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836642" y="2317242"/>
            <a:ext cx="1930178" cy="2181081"/>
            <a:chOff x="1836642" y="2317242"/>
            <a:chExt cx="1930178" cy="2181081"/>
          </a:xfrm>
        </p:grpSpPr>
        <p:cxnSp>
          <p:nvCxnSpPr>
            <p:cNvPr id="9" name="Straight Arrow Connector 8"/>
            <p:cNvCxnSpPr/>
            <p:nvPr/>
          </p:nvCxnSpPr>
          <p:spPr>
            <a:xfrm flipV="1">
              <a:off x="2318855" y="2986881"/>
              <a:ext cx="926715" cy="471918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20070255">
              <a:off x="2269940" y="3188266"/>
              <a:ext cx="1496880" cy="33855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</a:rPr>
                <a:t>exchange</a:t>
              </a:r>
              <a:endParaRPr lang="en-GB" sz="1600" dirty="0">
                <a:solidFill>
                  <a:schemeClr val="bg1"/>
                </a:solidFill>
              </a:endParaRPr>
            </a:p>
          </p:txBody>
        </p:sp>
        <p:sp>
          <p:nvSpPr>
            <p:cNvPr id="12" name="Oval 11"/>
            <p:cNvSpPr/>
            <p:nvPr/>
          </p:nvSpPr>
          <p:spPr>
            <a:xfrm rot="746683">
              <a:off x="1836642" y="2317242"/>
              <a:ext cx="473179" cy="218108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702424" y="2299259"/>
            <a:ext cx="1391565" cy="2992620"/>
            <a:chOff x="1719864" y="2237993"/>
            <a:chExt cx="1391565" cy="2992620"/>
          </a:xfrm>
        </p:grpSpPr>
        <p:sp>
          <p:nvSpPr>
            <p:cNvPr id="15" name="Rectangle 14"/>
            <p:cNvSpPr/>
            <p:nvPr/>
          </p:nvSpPr>
          <p:spPr>
            <a:xfrm rot="696032">
              <a:off x="1719864" y="2237993"/>
              <a:ext cx="860067" cy="2438933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Rectangle 97"/>
            <p:cNvSpPr/>
            <p:nvPr/>
          </p:nvSpPr>
          <p:spPr>
            <a:xfrm rot="696032">
              <a:off x="2251362" y="2791680"/>
              <a:ext cx="860067" cy="2438933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/>
          <p:cNvSpPr/>
          <p:nvPr/>
        </p:nvSpPr>
        <p:spPr>
          <a:xfrm>
            <a:off x="3018380" y="2091678"/>
            <a:ext cx="2057676" cy="895203"/>
          </a:xfrm>
          <a:prstGeom prst="rect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TextBox 101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42446249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0" grpId="0" animBg="1"/>
      <p:bldP spid="91" grpId="0" animBg="1"/>
      <p:bldP spid="95" grpId="0"/>
      <p:bldP spid="96" grpId="0"/>
      <p:bldP spid="39" grpId="0"/>
      <p:bldP spid="62" grpId="0"/>
      <p:bldP spid="83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40" name="Group 1495"/>
          <p:cNvGrpSpPr>
            <a:grpSpLocks/>
          </p:cNvGrpSpPr>
          <p:nvPr/>
        </p:nvGrpSpPr>
        <p:grpSpPr bwMode="auto">
          <a:xfrm>
            <a:off x="3373791" y="3006375"/>
            <a:ext cx="669925" cy="1846263"/>
            <a:chOff x="0" y="0"/>
            <a:chExt cx="671493" cy="1845668"/>
          </a:xfrm>
        </p:grpSpPr>
        <p:sp>
          <p:nvSpPr>
            <p:cNvPr id="4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continue to set out in columns and record HTO – TO as column subtraction: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472100" y="2182524"/>
            <a:ext cx="2196244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3 2 4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   1 2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 flipV="1">
            <a:off x="5580112" y="4289923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236296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2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492073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63" name="Group 1506"/>
          <p:cNvGrpSpPr>
            <a:grpSpLocks/>
          </p:cNvGrpSpPr>
          <p:nvPr/>
        </p:nvGrpSpPr>
        <p:grpSpPr bwMode="auto">
          <a:xfrm>
            <a:off x="2951730" y="2723621"/>
            <a:ext cx="669925" cy="1846263"/>
            <a:chOff x="0" y="0"/>
            <a:chExt cx="671492" cy="1845668"/>
          </a:xfrm>
        </p:grpSpPr>
        <p:sp>
          <p:nvSpPr>
            <p:cNvPr id="64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5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6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7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8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9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0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1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2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3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78" name="Shape 1462"/>
          <p:cNvSpPr/>
          <p:nvPr/>
        </p:nvSpPr>
        <p:spPr>
          <a:xfrm>
            <a:off x="4437055" y="3270378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9" name="Shape 1462"/>
          <p:cNvSpPr/>
          <p:nvPr/>
        </p:nvSpPr>
        <p:spPr>
          <a:xfrm>
            <a:off x="4411990" y="3644063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0" name="Shape 1530"/>
          <p:cNvSpPr/>
          <p:nvPr/>
        </p:nvSpPr>
        <p:spPr>
          <a:xfrm>
            <a:off x="4802257" y="3278041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1" name="Shape 1462"/>
          <p:cNvSpPr/>
          <p:nvPr/>
        </p:nvSpPr>
        <p:spPr>
          <a:xfrm>
            <a:off x="4802257" y="3657304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818768" y="2444789"/>
            <a:ext cx="1168888" cy="1201964"/>
            <a:chOff x="1930533" y="4800926"/>
            <a:chExt cx="1634541" cy="1583947"/>
          </a:xfrm>
        </p:grpSpPr>
        <p:sp>
          <p:nvSpPr>
            <p:cNvPr id="2" name="Rectangle 1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/>
            <p:cNvCxnSpPr>
              <a:stCxn id="2" idx="0"/>
              <a:endCxn id="2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13" name="Straight Connector 112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Group 121"/>
          <p:cNvGrpSpPr/>
          <p:nvPr/>
        </p:nvGrpSpPr>
        <p:grpSpPr>
          <a:xfrm>
            <a:off x="1430344" y="2904889"/>
            <a:ext cx="1168888" cy="1201964"/>
            <a:chOff x="1930533" y="4800926"/>
            <a:chExt cx="1634541" cy="1583947"/>
          </a:xfrm>
        </p:grpSpPr>
        <p:sp>
          <p:nvSpPr>
            <p:cNvPr id="123" name="Rectangle 122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4" name="Straight Connector 123"/>
            <p:cNvCxnSpPr>
              <a:stCxn id="123" idx="0"/>
              <a:endCxn id="123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3" name="Group 132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34" name="Straight Connector 133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3" name="Group 142"/>
          <p:cNvGrpSpPr/>
          <p:nvPr/>
        </p:nvGrpSpPr>
        <p:grpSpPr>
          <a:xfrm>
            <a:off x="1001206" y="3801584"/>
            <a:ext cx="1168888" cy="1201964"/>
            <a:chOff x="1930533" y="4800926"/>
            <a:chExt cx="1634541" cy="1583947"/>
          </a:xfrm>
        </p:grpSpPr>
        <p:sp>
          <p:nvSpPr>
            <p:cNvPr id="144" name="Rectangle 143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5" name="Straight Connector 144"/>
            <p:cNvCxnSpPr>
              <a:stCxn id="144" idx="0"/>
              <a:endCxn id="144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4" name="Group 153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55" name="Straight Connector 154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4" name="TextBox 163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724128" y="4281997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3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6643033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80" grpId="0" animBg="1"/>
      <p:bldP spid="81" grpId="0" animBg="1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40" name="Group 1495"/>
          <p:cNvGrpSpPr>
            <a:grpSpLocks/>
          </p:cNvGrpSpPr>
          <p:nvPr/>
        </p:nvGrpSpPr>
        <p:grpSpPr bwMode="auto">
          <a:xfrm>
            <a:off x="2021009" y="2782886"/>
            <a:ext cx="669925" cy="1846263"/>
            <a:chOff x="0" y="0"/>
            <a:chExt cx="671493" cy="1845668"/>
          </a:xfrm>
        </p:grpSpPr>
        <p:sp>
          <p:nvSpPr>
            <p:cNvPr id="4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continue to set out in columns and record HTO – TO as column subtraction with exchange: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472100" y="2182524"/>
            <a:ext cx="2196244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1 3 6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   1 8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 flipV="1">
            <a:off x="5580112" y="4289923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236296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8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492073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63" name="Group 1506"/>
          <p:cNvGrpSpPr>
            <a:grpSpLocks/>
          </p:cNvGrpSpPr>
          <p:nvPr/>
        </p:nvGrpSpPr>
        <p:grpSpPr bwMode="auto">
          <a:xfrm>
            <a:off x="2415586" y="2832680"/>
            <a:ext cx="669925" cy="1846263"/>
            <a:chOff x="0" y="0"/>
            <a:chExt cx="671492" cy="1845668"/>
          </a:xfrm>
        </p:grpSpPr>
        <p:sp>
          <p:nvSpPr>
            <p:cNvPr id="64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5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6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7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8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9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0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1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2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3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78" name="Shape 1462"/>
          <p:cNvSpPr/>
          <p:nvPr/>
        </p:nvSpPr>
        <p:spPr>
          <a:xfrm>
            <a:off x="4486791" y="3992377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9" name="Shape 1462"/>
          <p:cNvSpPr/>
          <p:nvPr/>
        </p:nvSpPr>
        <p:spPr>
          <a:xfrm>
            <a:off x="4461726" y="4366062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0" name="Shape 1530"/>
          <p:cNvSpPr/>
          <p:nvPr/>
        </p:nvSpPr>
        <p:spPr>
          <a:xfrm>
            <a:off x="4851993" y="4000040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1" name="Shape 1462"/>
          <p:cNvSpPr/>
          <p:nvPr/>
        </p:nvSpPr>
        <p:spPr>
          <a:xfrm>
            <a:off x="4851993" y="4379303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94325" y="3032349"/>
            <a:ext cx="1168888" cy="1201964"/>
            <a:chOff x="1930533" y="4800926"/>
            <a:chExt cx="1634541" cy="1583947"/>
          </a:xfrm>
        </p:grpSpPr>
        <p:sp>
          <p:nvSpPr>
            <p:cNvPr id="2" name="Rectangle 1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/>
            <p:cNvCxnSpPr>
              <a:stCxn id="2" idx="0"/>
              <a:endCxn id="2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13" name="Straight Connector 112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8" name="TextBox 97"/>
          <p:cNvSpPr txBox="1"/>
          <p:nvPr/>
        </p:nvSpPr>
        <p:spPr>
          <a:xfrm>
            <a:off x="6620780" y="1886547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2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cxnSp>
        <p:nvCxnSpPr>
          <p:cNvPr id="99" name="Straight Connector 98"/>
          <p:cNvCxnSpPr/>
          <p:nvPr/>
        </p:nvCxnSpPr>
        <p:spPr>
          <a:xfrm>
            <a:off x="6492073" y="2440545"/>
            <a:ext cx="436465" cy="5333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7052828" y="2226930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grpSp>
        <p:nvGrpSpPr>
          <p:cNvPr id="101" name="Group 1506"/>
          <p:cNvGrpSpPr>
            <a:grpSpLocks/>
          </p:cNvGrpSpPr>
          <p:nvPr/>
        </p:nvGrpSpPr>
        <p:grpSpPr bwMode="auto">
          <a:xfrm>
            <a:off x="2987824" y="2852936"/>
            <a:ext cx="669925" cy="1846263"/>
            <a:chOff x="0" y="0"/>
            <a:chExt cx="671492" cy="1845668"/>
          </a:xfrm>
        </p:grpSpPr>
        <p:sp>
          <p:nvSpPr>
            <p:cNvPr id="102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3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4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5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6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7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8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4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5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6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167" name="Shape 1462"/>
          <p:cNvSpPr/>
          <p:nvPr/>
        </p:nvSpPr>
        <p:spPr>
          <a:xfrm>
            <a:off x="4154450" y="4039403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68" name="Shape 1462"/>
          <p:cNvSpPr/>
          <p:nvPr/>
        </p:nvSpPr>
        <p:spPr>
          <a:xfrm>
            <a:off x="4129385" y="4413088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171" name="Group 170"/>
          <p:cNvGrpSpPr/>
          <p:nvPr/>
        </p:nvGrpSpPr>
        <p:grpSpPr>
          <a:xfrm>
            <a:off x="3068656" y="2765374"/>
            <a:ext cx="1930178" cy="2181081"/>
            <a:chOff x="1836642" y="2317242"/>
            <a:chExt cx="1930178" cy="2181081"/>
          </a:xfrm>
        </p:grpSpPr>
        <p:cxnSp>
          <p:nvCxnSpPr>
            <p:cNvPr id="172" name="Straight Arrow Connector 171"/>
            <p:cNvCxnSpPr/>
            <p:nvPr/>
          </p:nvCxnSpPr>
          <p:spPr>
            <a:xfrm flipV="1">
              <a:off x="2318855" y="2986881"/>
              <a:ext cx="926715" cy="471918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3" name="TextBox 172"/>
            <p:cNvSpPr txBox="1"/>
            <p:nvPr/>
          </p:nvSpPr>
          <p:spPr>
            <a:xfrm rot="20070255">
              <a:off x="2269940" y="3188266"/>
              <a:ext cx="1496880" cy="33855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</a:rPr>
                <a:t>exchange</a:t>
              </a:r>
              <a:endParaRPr lang="en-GB" sz="1600" dirty="0">
                <a:solidFill>
                  <a:schemeClr val="bg1"/>
                </a:solidFill>
              </a:endParaRPr>
            </a:p>
          </p:txBody>
        </p:sp>
        <p:sp>
          <p:nvSpPr>
            <p:cNvPr id="174" name="Oval 173"/>
            <p:cNvSpPr/>
            <p:nvPr/>
          </p:nvSpPr>
          <p:spPr>
            <a:xfrm rot="746683">
              <a:off x="1836642" y="2317242"/>
              <a:ext cx="473179" cy="2181081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5" name="Shape 1462"/>
          <p:cNvSpPr/>
          <p:nvPr/>
        </p:nvSpPr>
        <p:spPr>
          <a:xfrm>
            <a:off x="4319121" y="2522972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76" name="Shape 1462"/>
          <p:cNvSpPr/>
          <p:nvPr/>
        </p:nvSpPr>
        <p:spPr>
          <a:xfrm>
            <a:off x="4294056" y="2896657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77" name="Shape 1530"/>
          <p:cNvSpPr/>
          <p:nvPr/>
        </p:nvSpPr>
        <p:spPr>
          <a:xfrm>
            <a:off x="4684323" y="2530635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78" name="Shape 1462"/>
          <p:cNvSpPr/>
          <p:nvPr/>
        </p:nvSpPr>
        <p:spPr>
          <a:xfrm>
            <a:off x="4684323" y="2909898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79" name="Shape 1462"/>
          <p:cNvSpPr/>
          <p:nvPr/>
        </p:nvSpPr>
        <p:spPr>
          <a:xfrm>
            <a:off x="3986780" y="2569998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0" name="Shape 1462"/>
          <p:cNvSpPr/>
          <p:nvPr/>
        </p:nvSpPr>
        <p:spPr>
          <a:xfrm>
            <a:off x="3961715" y="2943683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1" name="Shape 1462"/>
          <p:cNvSpPr/>
          <p:nvPr/>
        </p:nvSpPr>
        <p:spPr>
          <a:xfrm>
            <a:off x="5018897" y="2532427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2" name="Shape 1462"/>
          <p:cNvSpPr/>
          <p:nvPr/>
        </p:nvSpPr>
        <p:spPr>
          <a:xfrm>
            <a:off x="4993832" y="2906112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3" name="Shape 1530"/>
          <p:cNvSpPr/>
          <p:nvPr/>
        </p:nvSpPr>
        <p:spPr>
          <a:xfrm>
            <a:off x="5384099" y="2540090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4" name="Shape 1462"/>
          <p:cNvSpPr/>
          <p:nvPr/>
        </p:nvSpPr>
        <p:spPr>
          <a:xfrm>
            <a:off x="5384099" y="2919353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5" name="Rectangle 184"/>
          <p:cNvSpPr/>
          <p:nvPr/>
        </p:nvSpPr>
        <p:spPr>
          <a:xfrm>
            <a:off x="3907730" y="2317773"/>
            <a:ext cx="1960414" cy="895203"/>
          </a:xfrm>
          <a:prstGeom prst="rect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TextBox 187"/>
          <p:cNvSpPr txBox="1"/>
          <p:nvPr/>
        </p:nvSpPr>
        <p:spPr>
          <a:xfrm>
            <a:off x="5900700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987082" y="2605961"/>
            <a:ext cx="1777439" cy="2583816"/>
            <a:chOff x="2987082" y="2605961"/>
            <a:chExt cx="1777439" cy="2583816"/>
          </a:xfrm>
        </p:grpSpPr>
        <p:sp>
          <p:nvSpPr>
            <p:cNvPr id="5" name="Rectangle 4"/>
            <p:cNvSpPr/>
            <p:nvPr/>
          </p:nvSpPr>
          <p:spPr>
            <a:xfrm rot="971679">
              <a:off x="2987082" y="2605961"/>
              <a:ext cx="652554" cy="2583816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0" name="Rectangle 189"/>
            <p:cNvSpPr/>
            <p:nvPr/>
          </p:nvSpPr>
          <p:spPr>
            <a:xfrm rot="3812070">
              <a:off x="3728307" y="2974685"/>
              <a:ext cx="652554" cy="1419874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0537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78" grpId="0" animBg="1"/>
      <p:bldP spid="79" grpId="0" animBg="1"/>
      <p:bldP spid="80" grpId="0" animBg="1"/>
      <p:bldP spid="81" grpId="0" animBg="1"/>
      <p:bldP spid="98" grpId="0"/>
      <p:bldP spid="100" grpId="0"/>
      <p:bldP spid="167" grpId="0" animBg="1"/>
      <p:bldP spid="168" grpId="0" animBg="1"/>
      <p:bldP spid="183" grpId="0" animBg="1"/>
      <p:bldP spid="184" grpId="0" animBg="1"/>
      <p:bldP spid="185" grpId="0" animBg="1"/>
      <p:bldP spid="1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204"/>
          <p:cNvSpPr/>
          <p:nvPr/>
        </p:nvSpPr>
        <p:spPr>
          <a:xfrm>
            <a:off x="234510" y="271204"/>
            <a:ext cx="8585962" cy="89665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Now it’s your turn to have a go, using       the dienes and recording on the whiteboards…</a:t>
            </a:r>
          </a:p>
          <a:p>
            <a:pPr lvl="0" defTabSz="914400">
              <a:defRPr sz="1800"/>
            </a:pPr>
            <a:endParaRPr lang="en-GB" sz="3200" dirty="0" smtClean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No exchange:</a:t>
            </a:r>
          </a:p>
          <a:p>
            <a:pPr lvl="0" algn="ctr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45 - 23 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          289 - 76</a:t>
            </a:r>
          </a:p>
          <a:p>
            <a:pPr defTabSz="914400">
              <a:defRPr sz="1800"/>
            </a:pP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With exchange:</a:t>
            </a:r>
          </a:p>
          <a:p>
            <a:pPr lvl="0" algn="ctr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34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- 1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7 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           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145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- 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26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 smtClean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  		</a:t>
            </a:r>
          </a:p>
          <a:p>
            <a:pPr lvl="0" defTabSz="914400">
              <a:defRPr sz="1800"/>
            </a:pPr>
            <a:endParaRPr lang="en-GB" sz="3200" dirty="0" smtClean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93664" y="6237312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6367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40" name="Group 1495"/>
          <p:cNvGrpSpPr>
            <a:grpSpLocks/>
          </p:cNvGrpSpPr>
          <p:nvPr/>
        </p:nvGrpSpPr>
        <p:grpSpPr bwMode="auto">
          <a:xfrm>
            <a:off x="2971213" y="1980050"/>
            <a:ext cx="669925" cy="1846263"/>
            <a:chOff x="0" y="0"/>
            <a:chExt cx="671493" cy="1845668"/>
          </a:xfrm>
        </p:grpSpPr>
        <p:sp>
          <p:nvSpPr>
            <p:cNvPr id="4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continue to set out in columns and record HTO – TO as column subtraction with exchange: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472100" y="2182524"/>
            <a:ext cx="2196244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2 3 6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   7 3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93" name="Straight Connector 92"/>
          <p:cNvCxnSpPr/>
          <p:nvPr/>
        </p:nvCxnSpPr>
        <p:spPr>
          <a:xfrm flipH="1" flipV="1">
            <a:off x="5580112" y="4289923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236296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6492073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6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63" name="Group 1506"/>
          <p:cNvGrpSpPr>
            <a:grpSpLocks/>
          </p:cNvGrpSpPr>
          <p:nvPr/>
        </p:nvGrpSpPr>
        <p:grpSpPr bwMode="auto">
          <a:xfrm>
            <a:off x="3167325" y="2249130"/>
            <a:ext cx="669925" cy="1846263"/>
            <a:chOff x="0" y="0"/>
            <a:chExt cx="671492" cy="1845668"/>
          </a:xfrm>
        </p:grpSpPr>
        <p:sp>
          <p:nvSpPr>
            <p:cNvPr id="64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5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6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7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8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69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0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1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2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73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78" name="Shape 1462"/>
          <p:cNvSpPr/>
          <p:nvPr/>
        </p:nvSpPr>
        <p:spPr>
          <a:xfrm>
            <a:off x="4571689" y="2503790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79" name="Shape 1462"/>
          <p:cNvSpPr/>
          <p:nvPr/>
        </p:nvSpPr>
        <p:spPr>
          <a:xfrm>
            <a:off x="4546624" y="2877475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0" name="Shape 1530"/>
          <p:cNvSpPr/>
          <p:nvPr/>
        </p:nvSpPr>
        <p:spPr>
          <a:xfrm>
            <a:off x="4936891" y="2511453"/>
            <a:ext cx="185738" cy="185737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81" name="Shape 1462"/>
          <p:cNvSpPr/>
          <p:nvPr/>
        </p:nvSpPr>
        <p:spPr>
          <a:xfrm>
            <a:off x="4936891" y="2890716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02577" y="2088606"/>
            <a:ext cx="1168888" cy="1201964"/>
            <a:chOff x="1930533" y="4800926"/>
            <a:chExt cx="1634541" cy="1583947"/>
          </a:xfrm>
        </p:grpSpPr>
        <p:sp>
          <p:nvSpPr>
            <p:cNvPr id="2" name="Rectangle 1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/>
            <p:cNvCxnSpPr>
              <a:stCxn id="2" idx="0"/>
              <a:endCxn id="2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13" name="Straight Connector 112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8" name="TextBox 97"/>
          <p:cNvSpPr txBox="1"/>
          <p:nvPr/>
        </p:nvSpPr>
        <p:spPr>
          <a:xfrm>
            <a:off x="5876557" y="1840568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cxnSp>
        <p:nvCxnSpPr>
          <p:cNvPr id="99" name="Straight Connector 98"/>
          <p:cNvCxnSpPr/>
          <p:nvPr/>
        </p:nvCxnSpPr>
        <p:spPr>
          <a:xfrm>
            <a:off x="5808543" y="2465527"/>
            <a:ext cx="436465" cy="5333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6300192" y="2226930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sp>
        <p:nvSpPr>
          <p:cNvPr id="167" name="Shape 1462"/>
          <p:cNvSpPr/>
          <p:nvPr/>
        </p:nvSpPr>
        <p:spPr>
          <a:xfrm>
            <a:off x="4239348" y="2550816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68" name="Shape 1462"/>
          <p:cNvSpPr/>
          <p:nvPr/>
        </p:nvSpPr>
        <p:spPr>
          <a:xfrm>
            <a:off x="4214283" y="2924501"/>
            <a:ext cx="185738" cy="185738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5900700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151" name="Group 1495"/>
          <p:cNvGrpSpPr>
            <a:grpSpLocks/>
          </p:cNvGrpSpPr>
          <p:nvPr/>
        </p:nvGrpSpPr>
        <p:grpSpPr bwMode="auto">
          <a:xfrm>
            <a:off x="2646344" y="1994664"/>
            <a:ext cx="669925" cy="1846263"/>
            <a:chOff x="0" y="0"/>
            <a:chExt cx="671493" cy="1845668"/>
          </a:xfrm>
        </p:grpSpPr>
        <p:sp>
          <p:nvSpPr>
            <p:cNvPr id="152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3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4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5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6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7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8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9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0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1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19" name="Group 1495"/>
          <p:cNvGrpSpPr>
            <a:grpSpLocks/>
          </p:cNvGrpSpPr>
          <p:nvPr/>
        </p:nvGrpSpPr>
        <p:grpSpPr bwMode="auto">
          <a:xfrm>
            <a:off x="3383900" y="4724343"/>
            <a:ext cx="669925" cy="1846263"/>
            <a:chOff x="0" y="0"/>
            <a:chExt cx="671493" cy="1845668"/>
          </a:xfrm>
        </p:grpSpPr>
        <p:sp>
          <p:nvSpPr>
            <p:cNvPr id="220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1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2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3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4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5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6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7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8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29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30" name="Group 1506"/>
          <p:cNvGrpSpPr>
            <a:grpSpLocks/>
          </p:cNvGrpSpPr>
          <p:nvPr/>
        </p:nvGrpSpPr>
        <p:grpSpPr bwMode="auto">
          <a:xfrm>
            <a:off x="3773017" y="4677148"/>
            <a:ext cx="669925" cy="1846263"/>
            <a:chOff x="0" y="0"/>
            <a:chExt cx="671492" cy="1845668"/>
          </a:xfrm>
        </p:grpSpPr>
        <p:sp>
          <p:nvSpPr>
            <p:cNvPr id="231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2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3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4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5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6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7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8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39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0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41" name="Group 1495"/>
          <p:cNvGrpSpPr>
            <a:grpSpLocks/>
          </p:cNvGrpSpPr>
          <p:nvPr/>
        </p:nvGrpSpPr>
        <p:grpSpPr bwMode="auto">
          <a:xfrm>
            <a:off x="3102378" y="4577396"/>
            <a:ext cx="669925" cy="1846263"/>
            <a:chOff x="0" y="0"/>
            <a:chExt cx="671493" cy="1845668"/>
          </a:xfrm>
        </p:grpSpPr>
        <p:sp>
          <p:nvSpPr>
            <p:cNvPr id="242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3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4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5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6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7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8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49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0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1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52" name="Group 1495"/>
          <p:cNvGrpSpPr>
            <a:grpSpLocks/>
          </p:cNvGrpSpPr>
          <p:nvPr/>
        </p:nvGrpSpPr>
        <p:grpSpPr bwMode="auto">
          <a:xfrm>
            <a:off x="4083740" y="4791448"/>
            <a:ext cx="669925" cy="1846263"/>
            <a:chOff x="0" y="0"/>
            <a:chExt cx="671493" cy="1845668"/>
          </a:xfrm>
        </p:grpSpPr>
        <p:sp>
          <p:nvSpPr>
            <p:cNvPr id="25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4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5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6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7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8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59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0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1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2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63" name="Group 1506"/>
          <p:cNvGrpSpPr>
            <a:grpSpLocks/>
          </p:cNvGrpSpPr>
          <p:nvPr/>
        </p:nvGrpSpPr>
        <p:grpSpPr bwMode="auto">
          <a:xfrm>
            <a:off x="4390868" y="4870312"/>
            <a:ext cx="669925" cy="1846263"/>
            <a:chOff x="0" y="0"/>
            <a:chExt cx="671492" cy="1845668"/>
          </a:xfrm>
        </p:grpSpPr>
        <p:sp>
          <p:nvSpPr>
            <p:cNvPr id="264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5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6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7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8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69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0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1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2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3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74" name="Group 1495"/>
          <p:cNvGrpSpPr>
            <a:grpSpLocks/>
          </p:cNvGrpSpPr>
          <p:nvPr/>
        </p:nvGrpSpPr>
        <p:grpSpPr bwMode="auto">
          <a:xfrm>
            <a:off x="4779858" y="4797591"/>
            <a:ext cx="669925" cy="1846263"/>
            <a:chOff x="0" y="0"/>
            <a:chExt cx="671493" cy="1845668"/>
          </a:xfrm>
        </p:grpSpPr>
        <p:sp>
          <p:nvSpPr>
            <p:cNvPr id="275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6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7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8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79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0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1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2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3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4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85" name="Group 1506"/>
          <p:cNvGrpSpPr>
            <a:grpSpLocks/>
          </p:cNvGrpSpPr>
          <p:nvPr/>
        </p:nvGrpSpPr>
        <p:grpSpPr bwMode="auto">
          <a:xfrm>
            <a:off x="1959504" y="4437965"/>
            <a:ext cx="669925" cy="1846263"/>
            <a:chOff x="0" y="0"/>
            <a:chExt cx="671492" cy="1845668"/>
          </a:xfrm>
        </p:grpSpPr>
        <p:sp>
          <p:nvSpPr>
            <p:cNvPr id="286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7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8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9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0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1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2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3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4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5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96" name="Group 1495"/>
          <p:cNvGrpSpPr>
            <a:grpSpLocks/>
          </p:cNvGrpSpPr>
          <p:nvPr/>
        </p:nvGrpSpPr>
        <p:grpSpPr bwMode="auto">
          <a:xfrm>
            <a:off x="2257166" y="4502316"/>
            <a:ext cx="669925" cy="1846263"/>
            <a:chOff x="0" y="0"/>
            <a:chExt cx="671493" cy="1845668"/>
          </a:xfrm>
        </p:grpSpPr>
        <p:sp>
          <p:nvSpPr>
            <p:cNvPr id="297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8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9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0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1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2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3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4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5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6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307" name="Group 1506"/>
          <p:cNvGrpSpPr>
            <a:grpSpLocks/>
          </p:cNvGrpSpPr>
          <p:nvPr/>
        </p:nvGrpSpPr>
        <p:grpSpPr bwMode="auto">
          <a:xfrm>
            <a:off x="2562454" y="4512274"/>
            <a:ext cx="669925" cy="1846263"/>
            <a:chOff x="0" y="0"/>
            <a:chExt cx="671492" cy="1845668"/>
          </a:xfrm>
        </p:grpSpPr>
        <p:sp>
          <p:nvSpPr>
            <p:cNvPr id="308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9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0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1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2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3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4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5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6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17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512961" y="3637894"/>
            <a:ext cx="1168888" cy="1201964"/>
            <a:chOff x="1930533" y="4800926"/>
            <a:chExt cx="1634541" cy="1583947"/>
          </a:xfrm>
        </p:grpSpPr>
        <p:sp>
          <p:nvSpPr>
            <p:cNvPr id="94" name="Rectangle 93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7" name="Straight Connector 96"/>
            <p:cNvCxnSpPr>
              <a:stCxn id="94" idx="0"/>
              <a:endCxn id="94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0" name="Group 129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131" name="Straight Connector 130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Group 13"/>
          <p:cNvGrpSpPr/>
          <p:nvPr/>
        </p:nvGrpSpPr>
        <p:grpSpPr>
          <a:xfrm>
            <a:off x="316601" y="3361461"/>
            <a:ext cx="1717396" cy="2334654"/>
            <a:chOff x="329420" y="2666083"/>
            <a:chExt cx="1717396" cy="2334654"/>
          </a:xfrm>
        </p:grpSpPr>
        <p:sp>
          <p:nvSpPr>
            <p:cNvPr id="3" name="Oval 2"/>
            <p:cNvSpPr/>
            <p:nvPr/>
          </p:nvSpPr>
          <p:spPr>
            <a:xfrm>
              <a:off x="329420" y="2666083"/>
              <a:ext cx="1640142" cy="170279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>
              <a:off x="471702" y="4069227"/>
              <a:ext cx="305194" cy="931510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632559" y="4452868"/>
              <a:ext cx="14142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>
                  <a:solidFill>
                    <a:schemeClr val="bg1"/>
                  </a:solidFill>
                </a:rPr>
                <a:t>exchange</a:t>
              </a:r>
              <a:endParaRPr lang="en-GB" sz="1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8" name="Group 1506"/>
          <p:cNvGrpSpPr>
            <a:grpSpLocks/>
          </p:cNvGrpSpPr>
          <p:nvPr/>
        </p:nvGrpSpPr>
        <p:grpSpPr bwMode="auto">
          <a:xfrm>
            <a:off x="1691835" y="4289923"/>
            <a:ext cx="669925" cy="1846263"/>
            <a:chOff x="0" y="0"/>
            <a:chExt cx="671492" cy="1845668"/>
          </a:xfrm>
        </p:grpSpPr>
        <p:sp>
          <p:nvSpPr>
            <p:cNvPr id="319" name="Shape 1496"/>
            <p:cNvSpPr/>
            <p:nvPr/>
          </p:nvSpPr>
          <p:spPr>
            <a:xfrm rot="6316896">
              <a:off x="463292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0" name="Shape 1497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1" name="Shape 1498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2" name="Shape 1499"/>
            <p:cNvSpPr/>
            <p:nvPr/>
          </p:nvSpPr>
          <p:spPr>
            <a:xfrm rot="6316896">
              <a:off x="315309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3" name="Shape 1500"/>
            <p:cNvSpPr/>
            <p:nvPr/>
          </p:nvSpPr>
          <p:spPr>
            <a:xfrm rot="6316896">
              <a:off x="265981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4" name="Shape 1501"/>
            <p:cNvSpPr/>
            <p:nvPr/>
          </p:nvSpPr>
          <p:spPr>
            <a:xfrm rot="6316896">
              <a:off x="218245" y="91861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5" name="Shape 1502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6" name="Shape 1503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7" name="Shape 1504"/>
            <p:cNvSpPr/>
            <p:nvPr/>
          </p:nvSpPr>
          <p:spPr>
            <a:xfrm rot="6316896">
              <a:off x="70263" y="1458194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28" name="Shape 1505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623796" y="4578329"/>
            <a:ext cx="4434606" cy="2250840"/>
            <a:chOff x="1473928" y="4802233"/>
            <a:chExt cx="4434606" cy="2250840"/>
          </a:xfrm>
        </p:grpSpPr>
        <p:sp>
          <p:nvSpPr>
            <p:cNvPr id="17" name="Rectangle 16"/>
            <p:cNvSpPr/>
            <p:nvPr/>
          </p:nvSpPr>
          <p:spPr>
            <a:xfrm rot="907119">
              <a:off x="1473928" y="4821320"/>
              <a:ext cx="4434606" cy="2231753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9" name="Rectangle 328"/>
            <p:cNvSpPr/>
            <p:nvPr/>
          </p:nvSpPr>
          <p:spPr>
            <a:xfrm rot="907119">
              <a:off x="3144999" y="4802233"/>
              <a:ext cx="2616042" cy="1393369"/>
            </a:xfrm>
            <a:prstGeom prst="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07504" y="3327981"/>
            <a:ext cx="1832091" cy="2442083"/>
            <a:chOff x="107504" y="3327981"/>
            <a:chExt cx="1832091" cy="2442083"/>
          </a:xfrm>
        </p:grpSpPr>
        <p:sp>
          <p:nvSpPr>
            <p:cNvPr id="21" name="Rounded Rectangle 20"/>
            <p:cNvSpPr/>
            <p:nvPr/>
          </p:nvSpPr>
          <p:spPr>
            <a:xfrm>
              <a:off x="107504" y="3327981"/>
              <a:ext cx="1555138" cy="2344837"/>
            </a:xfrm>
            <a:prstGeom prst="round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3" name="Rounded Rectangle 332"/>
            <p:cNvSpPr/>
            <p:nvPr/>
          </p:nvSpPr>
          <p:spPr>
            <a:xfrm rot="1031317">
              <a:off x="384457" y="3425227"/>
              <a:ext cx="1555138" cy="2344837"/>
            </a:xfrm>
            <a:prstGeom prst="roundRect">
              <a:avLst/>
            </a:prstGeom>
            <a:solidFill>
              <a:srgbClr val="336699"/>
            </a:solidFill>
            <a:ln>
              <a:solidFill>
                <a:srgbClr val="3366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17246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78" grpId="0" animBg="1"/>
      <p:bldP spid="80" grpId="0" animBg="1"/>
      <p:bldP spid="81" grpId="0" animBg="1"/>
      <p:bldP spid="98" grpId="0"/>
      <p:bldP spid="100" grpId="0"/>
      <p:bldP spid="1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continue to set out in columns and record HTO – </a:t>
            </a:r>
            <a:r>
              <a:rPr lang="en-GB" sz="28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TO and HTO - HTO </a:t>
            </a:r>
            <a:r>
              <a:rPr lang="en-GB" sz="28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as column subtraction with </a:t>
            </a:r>
            <a:r>
              <a:rPr lang="en-GB" sz="28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exchange across more than one place value column:</a:t>
            </a:r>
            <a:endParaRPr lang="en-GB" sz="28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endParaRPr lang="en-GB" sz="2800" dirty="0">
              <a:solidFill>
                <a:schemeClr val="bg1"/>
              </a:solidFill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01483" y="6232698"/>
            <a:ext cx="864096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3811030" cy="2814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219" y="2883928"/>
            <a:ext cx="3867539" cy="3016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46023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</a:t>
            </a:r>
            <a:r>
              <a:rPr lang="en-GB" sz="28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will solve one and two-step            subtraction problems, including missing numbers.</a:t>
            </a:r>
            <a:endParaRPr lang="en-GB" sz="28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endParaRPr lang="en-GB" sz="2800" dirty="0">
              <a:solidFill>
                <a:schemeClr val="bg1"/>
              </a:solidFill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01483" y="6232698"/>
            <a:ext cx="864096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706845" y="4351048"/>
            <a:ext cx="5184576" cy="1424478"/>
            <a:chOff x="1691680" y="2076530"/>
            <a:chExt cx="5184576" cy="1424478"/>
          </a:xfrm>
        </p:grpSpPr>
        <p:sp>
          <p:nvSpPr>
            <p:cNvPr id="4" name="Rectangle 3"/>
            <p:cNvSpPr/>
            <p:nvPr/>
          </p:nvSpPr>
          <p:spPr>
            <a:xfrm>
              <a:off x="1691680" y="2076530"/>
              <a:ext cx="5184576" cy="1424478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691680" y="2788769"/>
              <a:ext cx="3312368" cy="712239"/>
            </a:xfrm>
            <a:prstGeom prst="rect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004048" y="2788769"/>
              <a:ext cx="1872208" cy="712239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95936" y="2096642"/>
              <a:ext cx="828092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l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GB" sz="4000" dirty="0">
                  <a:solidFill>
                    <a:schemeClr val="tx1"/>
                  </a:solidFill>
                </a:rPr>
                <a:t>?</a:t>
              </a:r>
              <a:endParaRPr kumimoji="0" lang="en-GB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sym typeface="Helvetica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724128" y="2837111"/>
              <a:ext cx="828092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l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GB" sz="4000" dirty="0" smtClean="0">
                  <a:solidFill>
                    <a:schemeClr val="tx1"/>
                  </a:solidFill>
                </a:rPr>
                <a:t>7</a:t>
              </a:r>
              <a:endParaRPr kumimoji="0" lang="en-GB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sym typeface="Helvetic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59832" y="2837110"/>
              <a:ext cx="828092" cy="6155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l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GB" sz="4000" dirty="0" smtClean="0">
                  <a:solidFill>
                    <a:schemeClr val="tx1"/>
                  </a:solidFill>
                </a:rPr>
                <a:t>11</a:t>
              </a:r>
              <a:endParaRPr kumimoji="0" lang="en-GB" sz="40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sym typeface="Helvetica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720" y="1772816"/>
            <a:ext cx="4834826" cy="188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03454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</a:t>
            </a:r>
            <a:r>
              <a:rPr lang="en-GB" sz="28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practise subtracting fractions with             the same denominator (within one whole):</a:t>
            </a:r>
            <a:endParaRPr lang="en-GB" sz="2800" dirty="0">
              <a:solidFill>
                <a:schemeClr val="bg1"/>
              </a:solidFill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01483" y="6232698"/>
            <a:ext cx="864096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20" y="1628800"/>
            <a:ext cx="7416091" cy="3060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86828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numbers with up to 4 digits, using formal written method.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4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70154"/>
            <a:ext cx="5088011" cy="3849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6281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continue subtracting fractions with the same denominator (beyond one whole):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4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6552728" cy="343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461603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numbers with more than 4 digits, using formal written method.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5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04864"/>
            <a:ext cx="5561893" cy="37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1663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decimal numbers with the same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5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2100" y="2182524"/>
            <a:ext cx="2700300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4.6 3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-  2.9 1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 flipV="1">
            <a:off x="5822731" y="4289923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700900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2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2828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7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00192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04248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.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0561" y="1972211"/>
            <a:ext cx="720080" cy="709066"/>
            <a:chOff x="1475656" y="2996952"/>
            <a:chExt cx="720080" cy="709066"/>
          </a:xfrm>
        </p:grpSpPr>
        <p:sp>
          <p:nvSpPr>
            <p:cNvPr id="2" name="Oval 1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619672" y="3068960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283296" y="2137135"/>
            <a:ext cx="720080" cy="709066"/>
            <a:chOff x="1475656" y="2996952"/>
            <a:chExt cx="720080" cy="709066"/>
          </a:xfrm>
        </p:grpSpPr>
        <p:sp>
          <p:nvSpPr>
            <p:cNvPr id="20" name="Oval 19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619672" y="3068960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66800" y="2915320"/>
            <a:ext cx="720080" cy="709066"/>
            <a:chOff x="1475656" y="2996952"/>
            <a:chExt cx="720080" cy="709066"/>
          </a:xfrm>
        </p:grpSpPr>
        <p:sp>
          <p:nvSpPr>
            <p:cNvPr id="23" name="Oval 22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9672" y="3068960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87624" y="2927904"/>
            <a:ext cx="720080" cy="709066"/>
            <a:chOff x="1971328" y="3684039"/>
            <a:chExt cx="720080" cy="709066"/>
          </a:xfrm>
        </p:grpSpPr>
        <p:sp>
          <p:nvSpPr>
            <p:cNvPr id="26" name="Oval 25"/>
            <p:cNvSpPr/>
            <p:nvPr/>
          </p:nvSpPr>
          <p:spPr>
            <a:xfrm>
              <a:off x="1971328" y="3684039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72072" y="3776962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00667" y="2434631"/>
            <a:ext cx="792088" cy="709066"/>
            <a:chOff x="2843808" y="2455546"/>
            <a:chExt cx="792088" cy="709066"/>
          </a:xfrm>
        </p:grpSpPr>
        <p:sp>
          <p:nvSpPr>
            <p:cNvPr id="29" name="Oval 28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120747" y="2095016"/>
            <a:ext cx="792088" cy="709066"/>
            <a:chOff x="2843808" y="2455546"/>
            <a:chExt cx="792088" cy="709066"/>
          </a:xfrm>
        </p:grpSpPr>
        <p:sp>
          <p:nvSpPr>
            <p:cNvPr id="33" name="Oval 32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237860" y="3290768"/>
            <a:ext cx="792088" cy="709066"/>
            <a:chOff x="2843808" y="2455546"/>
            <a:chExt cx="792088" cy="709066"/>
          </a:xfrm>
        </p:grpSpPr>
        <p:sp>
          <p:nvSpPr>
            <p:cNvPr id="36" name="Oval 35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029948" y="2915320"/>
            <a:ext cx="792088" cy="709066"/>
            <a:chOff x="2843808" y="2455546"/>
            <a:chExt cx="792088" cy="709066"/>
          </a:xfrm>
        </p:grpSpPr>
        <p:sp>
          <p:nvSpPr>
            <p:cNvPr id="39" name="Oval 38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936236" y="3771004"/>
            <a:ext cx="792088" cy="709066"/>
            <a:chOff x="2843808" y="2455546"/>
            <a:chExt cx="792088" cy="709066"/>
          </a:xfrm>
        </p:grpSpPr>
        <p:sp>
          <p:nvSpPr>
            <p:cNvPr id="42" name="Oval 41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004623" y="4070946"/>
            <a:ext cx="792088" cy="709066"/>
            <a:chOff x="2843808" y="2455546"/>
            <a:chExt cx="792088" cy="709066"/>
          </a:xfrm>
        </p:grpSpPr>
        <p:sp>
          <p:nvSpPr>
            <p:cNvPr id="45" name="Oval 44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211960" y="2132856"/>
            <a:ext cx="936104" cy="709066"/>
            <a:chOff x="4211960" y="2132856"/>
            <a:chExt cx="936104" cy="709066"/>
          </a:xfrm>
        </p:grpSpPr>
        <p:sp>
          <p:nvSpPr>
            <p:cNvPr id="48" name="Oval 47"/>
            <p:cNvSpPr/>
            <p:nvPr/>
          </p:nvSpPr>
          <p:spPr>
            <a:xfrm>
              <a:off x="4283968" y="213285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211960" y="2204864"/>
              <a:ext cx="93610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0.01</a:t>
              </a:r>
              <a:endParaRPr lang="en-GB" sz="2800" b="1" dirty="0"/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067944" y="2915320"/>
            <a:ext cx="936104" cy="709066"/>
            <a:chOff x="4067944" y="2915320"/>
            <a:chExt cx="936104" cy="709066"/>
          </a:xfrm>
        </p:grpSpPr>
        <p:sp>
          <p:nvSpPr>
            <p:cNvPr id="52" name="Oval 51"/>
            <p:cNvSpPr/>
            <p:nvPr/>
          </p:nvSpPr>
          <p:spPr>
            <a:xfrm>
              <a:off x="4139952" y="2915320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067944" y="2987328"/>
              <a:ext cx="93610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0.01</a:t>
              </a:r>
              <a:endParaRPr lang="en-GB" sz="2800" b="1" dirty="0"/>
            </a:p>
          </p:txBody>
        </p:sp>
      </p:grpSp>
      <p:grpSp>
        <p:nvGrpSpPr>
          <p:cNvPr id="6144" name="Group 6143"/>
          <p:cNvGrpSpPr/>
          <p:nvPr/>
        </p:nvGrpSpPr>
        <p:grpSpPr>
          <a:xfrm>
            <a:off x="4081620" y="3800054"/>
            <a:ext cx="936104" cy="709066"/>
            <a:chOff x="4081620" y="3800054"/>
            <a:chExt cx="936104" cy="709066"/>
          </a:xfrm>
        </p:grpSpPr>
        <p:sp>
          <p:nvSpPr>
            <p:cNvPr id="55" name="Oval 54"/>
            <p:cNvSpPr/>
            <p:nvPr/>
          </p:nvSpPr>
          <p:spPr>
            <a:xfrm>
              <a:off x="4153628" y="3800054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081620" y="3872062"/>
              <a:ext cx="93610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0.01</a:t>
              </a:r>
              <a:endParaRPr lang="en-GB" sz="2800" b="1" dirty="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107504" y="2804082"/>
            <a:ext cx="1703084" cy="1996845"/>
            <a:chOff x="107504" y="2804082"/>
            <a:chExt cx="1703084" cy="1996845"/>
          </a:xfrm>
        </p:grpSpPr>
        <p:sp>
          <p:nvSpPr>
            <p:cNvPr id="17" name="Oval 16"/>
            <p:cNvSpPr/>
            <p:nvPr/>
          </p:nvSpPr>
          <p:spPr>
            <a:xfrm>
              <a:off x="107504" y="2804082"/>
              <a:ext cx="1021129" cy="9669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8" name="Straight Arrow Connector 57"/>
            <p:cNvCxnSpPr/>
            <p:nvPr/>
          </p:nvCxnSpPr>
          <p:spPr>
            <a:xfrm>
              <a:off x="361950" y="3706018"/>
              <a:ext cx="0" cy="109490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359781" y="4070946"/>
              <a:ext cx="14508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>
                  <a:solidFill>
                    <a:schemeClr val="bg1"/>
                  </a:solidFill>
                </a:rPr>
                <a:t>exchange</a:t>
              </a:r>
              <a:endParaRPr lang="en-GB" sz="1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194792" y="4954226"/>
            <a:ext cx="792088" cy="709066"/>
            <a:chOff x="2843808" y="2455546"/>
            <a:chExt cx="792088" cy="709066"/>
          </a:xfrm>
        </p:grpSpPr>
        <p:sp>
          <p:nvSpPr>
            <p:cNvPr id="66" name="Oval 65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94792" y="5885478"/>
            <a:ext cx="792088" cy="709066"/>
            <a:chOff x="2843808" y="2455546"/>
            <a:chExt cx="792088" cy="709066"/>
          </a:xfrm>
        </p:grpSpPr>
        <p:sp>
          <p:nvSpPr>
            <p:cNvPr id="69" name="Oval 68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018500" y="4954226"/>
            <a:ext cx="792088" cy="709066"/>
            <a:chOff x="2843808" y="2455546"/>
            <a:chExt cx="792088" cy="709066"/>
          </a:xfrm>
        </p:grpSpPr>
        <p:sp>
          <p:nvSpPr>
            <p:cNvPr id="72" name="Oval 71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18500" y="5885478"/>
            <a:ext cx="792088" cy="709066"/>
            <a:chOff x="2843808" y="2455546"/>
            <a:chExt cx="792088" cy="709066"/>
          </a:xfrm>
        </p:grpSpPr>
        <p:sp>
          <p:nvSpPr>
            <p:cNvPr id="75" name="Oval 74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896566" y="4954226"/>
            <a:ext cx="792088" cy="709066"/>
            <a:chOff x="2843808" y="2455546"/>
            <a:chExt cx="792088" cy="709066"/>
          </a:xfrm>
        </p:grpSpPr>
        <p:sp>
          <p:nvSpPr>
            <p:cNvPr id="78" name="Oval 77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896566" y="5885478"/>
            <a:ext cx="792088" cy="709066"/>
            <a:chOff x="2843808" y="2455546"/>
            <a:chExt cx="792088" cy="709066"/>
          </a:xfrm>
        </p:grpSpPr>
        <p:sp>
          <p:nvSpPr>
            <p:cNvPr id="81" name="Oval 80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2720274" y="4954226"/>
            <a:ext cx="792088" cy="709066"/>
            <a:chOff x="2843808" y="2455546"/>
            <a:chExt cx="792088" cy="709066"/>
          </a:xfrm>
        </p:grpSpPr>
        <p:sp>
          <p:nvSpPr>
            <p:cNvPr id="84" name="Oval 83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20274" y="5885478"/>
            <a:ext cx="792088" cy="709066"/>
            <a:chOff x="2843808" y="2455546"/>
            <a:chExt cx="792088" cy="709066"/>
          </a:xfrm>
        </p:grpSpPr>
        <p:sp>
          <p:nvSpPr>
            <p:cNvPr id="88" name="Oval 87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3491880" y="4954226"/>
            <a:ext cx="792088" cy="709066"/>
            <a:chOff x="2843808" y="2455546"/>
            <a:chExt cx="792088" cy="709066"/>
          </a:xfrm>
        </p:grpSpPr>
        <p:sp>
          <p:nvSpPr>
            <p:cNvPr id="91" name="Oval 90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3491880" y="5885478"/>
            <a:ext cx="792088" cy="709066"/>
            <a:chOff x="2843808" y="2455546"/>
            <a:chExt cx="792088" cy="709066"/>
          </a:xfrm>
        </p:grpSpPr>
        <p:sp>
          <p:nvSpPr>
            <p:cNvPr id="94" name="Oval 93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843808" y="2527554"/>
              <a:ext cx="79208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0.1</a:t>
              </a:r>
              <a:endParaRPr lang="en-GB" sz="2800" b="1" dirty="0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80007" y="4851606"/>
            <a:ext cx="4680012" cy="1792881"/>
          </a:xfrm>
          <a:prstGeom prst="rect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TextBox 101"/>
          <p:cNvSpPr txBox="1"/>
          <p:nvPr/>
        </p:nvSpPr>
        <p:spPr>
          <a:xfrm>
            <a:off x="6359343" y="1874636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>
                <a:solidFill>
                  <a:schemeClr val="bg1"/>
                </a:solidFill>
              </a:rPr>
              <a:t>3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6291329" y="2499595"/>
            <a:ext cx="436465" cy="5333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6782978" y="2260998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sp>
        <p:nvSpPr>
          <p:cNvPr id="6145" name="Freeform 6144"/>
          <p:cNvSpPr/>
          <p:nvPr/>
        </p:nvSpPr>
        <p:spPr>
          <a:xfrm>
            <a:off x="55418" y="2757055"/>
            <a:ext cx="1573706" cy="2078181"/>
          </a:xfrm>
          <a:custGeom>
            <a:avLst/>
            <a:gdLst>
              <a:gd name="connsiteX0" fmla="*/ 41564 w 1573706"/>
              <a:gd name="connsiteY0" fmla="*/ 138545 h 2078181"/>
              <a:gd name="connsiteX1" fmla="*/ 152400 w 1573706"/>
              <a:gd name="connsiteY1" fmla="*/ 110836 h 2078181"/>
              <a:gd name="connsiteX2" fmla="*/ 180109 w 1573706"/>
              <a:gd name="connsiteY2" fmla="*/ 69272 h 2078181"/>
              <a:gd name="connsiteX3" fmla="*/ 263237 w 1573706"/>
              <a:gd name="connsiteY3" fmla="*/ 41563 h 2078181"/>
              <a:gd name="connsiteX4" fmla="*/ 374073 w 1573706"/>
              <a:gd name="connsiteY4" fmla="*/ 13854 h 2078181"/>
              <a:gd name="connsiteX5" fmla="*/ 415637 w 1573706"/>
              <a:gd name="connsiteY5" fmla="*/ 0 h 2078181"/>
              <a:gd name="connsiteX6" fmla="*/ 914400 w 1573706"/>
              <a:gd name="connsiteY6" fmla="*/ 13854 h 2078181"/>
              <a:gd name="connsiteX7" fmla="*/ 955964 w 1573706"/>
              <a:gd name="connsiteY7" fmla="*/ 41563 h 2078181"/>
              <a:gd name="connsiteX8" fmla="*/ 1011382 w 1573706"/>
              <a:gd name="connsiteY8" fmla="*/ 124690 h 2078181"/>
              <a:gd name="connsiteX9" fmla="*/ 1066800 w 1573706"/>
              <a:gd name="connsiteY9" fmla="*/ 193963 h 2078181"/>
              <a:gd name="connsiteX10" fmla="*/ 1080655 w 1573706"/>
              <a:gd name="connsiteY10" fmla="*/ 387927 h 2078181"/>
              <a:gd name="connsiteX11" fmla="*/ 1108364 w 1573706"/>
              <a:gd name="connsiteY11" fmla="*/ 817418 h 2078181"/>
              <a:gd name="connsiteX12" fmla="*/ 1136073 w 1573706"/>
              <a:gd name="connsiteY12" fmla="*/ 955963 h 2078181"/>
              <a:gd name="connsiteX13" fmla="*/ 1149927 w 1573706"/>
              <a:gd name="connsiteY13" fmla="*/ 1011381 h 2078181"/>
              <a:gd name="connsiteX14" fmla="*/ 1177637 w 1573706"/>
              <a:gd name="connsiteY14" fmla="*/ 1039090 h 2078181"/>
              <a:gd name="connsiteX15" fmla="*/ 1205346 w 1573706"/>
              <a:gd name="connsiteY15" fmla="*/ 1094509 h 2078181"/>
              <a:gd name="connsiteX16" fmla="*/ 1316182 w 1573706"/>
              <a:gd name="connsiteY16" fmla="*/ 1177636 h 2078181"/>
              <a:gd name="connsiteX17" fmla="*/ 1385455 w 1573706"/>
              <a:gd name="connsiteY17" fmla="*/ 1260763 h 2078181"/>
              <a:gd name="connsiteX18" fmla="*/ 1427018 w 1573706"/>
              <a:gd name="connsiteY18" fmla="*/ 1343890 h 2078181"/>
              <a:gd name="connsiteX19" fmla="*/ 1454727 w 1573706"/>
              <a:gd name="connsiteY19" fmla="*/ 1427018 h 2078181"/>
              <a:gd name="connsiteX20" fmla="*/ 1468582 w 1573706"/>
              <a:gd name="connsiteY20" fmla="*/ 1468581 h 2078181"/>
              <a:gd name="connsiteX21" fmla="*/ 1496291 w 1573706"/>
              <a:gd name="connsiteY21" fmla="*/ 1510145 h 2078181"/>
              <a:gd name="connsiteX22" fmla="*/ 1510146 w 1573706"/>
              <a:gd name="connsiteY22" fmla="*/ 1551709 h 2078181"/>
              <a:gd name="connsiteX23" fmla="*/ 1551709 w 1573706"/>
              <a:gd name="connsiteY23" fmla="*/ 1593272 h 2078181"/>
              <a:gd name="connsiteX24" fmla="*/ 1551709 w 1573706"/>
              <a:gd name="connsiteY24" fmla="*/ 1842654 h 2078181"/>
              <a:gd name="connsiteX25" fmla="*/ 1510146 w 1573706"/>
              <a:gd name="connsiteY25" fmla="*/ 1870363 h 2078181"/>
              <a:gd name="connsiteX26" fmla="*/ 1454727 w 1573706"/>
              <a:gd name="connsiteY26" fmla="*/ 1884218 h 2078181"/>
              <a:gd name="connsiteX27" fmla="*/ 1413164 w 1573706"/>
              <a:gd name="connsiteY27" fmla="*/ 1898072 h 2078181"/>
              <a:gd name="connsiteX28" fmla="*/ 1233055 w 1573706"/>
              <a:gd name="connsiteY28" fmla="*/ 1925781 h 2078181"/>
              <a:gd name="connsiteX29" fmla="*/ 1163782 w 1573706"/>
              <a:gd name="connsiteY29" fmla="*/ 1939636 h 2078181"/>
              <a:gd name="connsiteX30" fmla="*/ 1122218 w 1573706"/>
              <a:gd name="connsiteY30" fmla="*/ 1953490 h 2078181"/>
              <a:gd name="connsiteX31" fmla="*/ 831273 w 1573706"/>
              <a:gd name="connsiteY31" fmla="*/ 1967345 h 2078181"/>
              <a:gd name="connsiteX32" fmla="*/ 748146 w 1573706"/>
              <a:gd name="connsiteY32" fmla="*/ 1995054 h 2078181"/>
              <a:gd name="connsiteX33" fmla="*/ 706582 w 1573706"/>
              <a:gd name="connsiteY33" fmla="*/ 2008909 h 2078181"/>
              <a:gd name="connsiteX34" fmla="*/ 665018 w 1573706"/>
              <a:gd name="connsiteY34" fmla="*/ 2036618 h 2078181"/>
              <a:gd name="connsiteX35" fmla="*/ 554182 w 1573706"/>
              <a:gd name="connsiteY35" fmla="*/ 2064327 h 2078181"/>
              <a:gd name="connsiteX36" fmla="*/ 318655 w 1573706"/>
              <a:gd name="connsiteY36" fmla="*/ 2078181 h 2078181"/>
              <a:gd name="connsiteX37" fmla="*/ 124691 w 1573706"/>
              <a:gd name="connsiteY37" fmla="*/ 2064327 h 2078181"/>
              <a:gd name="connsiteX38" fmla="*/ 110837 w 1573706"/>
              <a:gd name="connsiteY38" fmla="*/ 2022763 h 2078181"/>
              <a:gd name="connsiteX39" fmla="*/ 69273 w 1573706"/>
              <a:gd name="connsiteY39" fmla="*/ 1690254 h 2078181"/>
              <a:gd name="connsiteX40" fmla="*/ 41564 w 1573706"/>
              <a:gd name="connsiteY40" fmla="*/ 1648690 h 2078181"/>
              <a:gd name="connsiteX41" fmla="*/ 13855 w 1573706"/>
              <a:gd name="connsiteY41" fmla="*/ 1524000 h 2078181"/>
              <a:gd name="connsiteX42" fmla="*/ 0 w 1573706"/>
              <a:gd name="connsiteY42" fmla="*/ 1482436 h 2078181"/>
              <a:gd name="connsiteX43" fmla="*/ 13855 w 1573706"/>
              <a:gd name="connsiteY43" fmla="*/ 387927 h 2078181"/>
              <a:gd name="connsiteX44" fmla="*/ 41564 w 1573706"/>
              <a:gd name="connsiteY44" fmla="*/ 249381 h 2078181"/>
              <a:gd name="connsiteX45" fmla="*/ 55418 w 1573706"/>
              <a:gd name="connsiteY45" fmla="*/ 166254 h 2078181"/>
              <a:gd name="connsiteX46" fmla="*/ 96982 w 1573706"/>
              <a:gd name="connsiteY46" fmla="*/ 83127 h 2078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573706" h="2078181">
                <a:moveTo>
                  <a:pt x="41564" y="138545"/>
                </a:moveTo>
                <a:cubicBezTo>
                  <a:pt x="45010" y="137856"/>
                  <a:pt x="138201" y="122195"/>
                  <a:pt x="152400" y="110836"/>
                </a:cubicBezTo>
                <a:cubicBezTo>
                  <a:pt x="165402" y="100434"/>
                  <a:pt x="165989" y="78097"/>
                  <a:pt x="180109" y="69272"/>
                </a:cubicBezTo>
                <a:cubicBezTo>
                  <a:pt x="204877" y="53792"/>
                  <a:pt x="235528" y="50799"/>
                  <a:pt x="263237" y="41563"/>
                </a:cubicBezTo>
                <a:cubicBezTo>
                  <a:pt x="358239" y="9896"/>
                  <a:pt x="240334" y="47289"/>
                  <a:pt x="374073" y="13854"/>
                </a:cubicBezTo>
                <a:cubicBezTo>
                  <a:pt x="388241" y="10312"/>
                  <a:pt x="401782" y="4618"/>
                  <a:pt x="415637" y="0"/>
                </a:cubicBezTo>
                <a:cubicBezTo>
                  <a:pt x="581891" y="4618"/>
                  <a:pt x="748571" y="1098"/>
                  <a:pt x="914400" y="13854"/>
                </a:cubicBezTo>
                <a:cubicBezTo>
                  <a:pt x="931002" y="15131"/>
                  <a:pt x="944999" y="29032"/>
                  <a:pt x="955964" y="41563"/>
                </a:cubicBezTo>
                <a:cubicBezTo>
                  <a:pt x="977894" y="66625"/>
                  <a:pt x="987834" y="101141"/>
                  <a:pt x="1011382" y="124690"/>
                </a:cubicBezTo>
                <a:cubicBezTo>
                  <a:pt x="1050865" y="164174"/>
                  <a:pt x="1031845" y="141531"/>
                  <a:pt x="1066800" y="193963"/>
                </a:cubicBezTo>
                <a:cubicBezTo>
                  <a:pt x="1071418" y="258618"/>
                  <a:pt x="1077059" y="323207"/>
                  <a:pt x="1080655" y="387927"/>
                </a:cubicBezTo>
                <a:cubicBezTo>
                  <a:pt x="1096611" y="675138"/>
                  <a:pt x="1083194" y="616054"/>
                  <a:pt x="1108364" y="817418"/>
                </a:cubicBezTo>
                <a:cubicBezTo>
                  <a:pt x="1126756" y="964556"/>
                  <a:pt x="1110785" y="867456"/>
                  <a:pt x="1136073" y="955963"/>
                </a:cubicBezTo>
                <a:cubicBezTo>
                  <a:pt x="1141304" y="974272"/>
                  <a:pt x="1141411" y="994350"/>
                  <a:pt x="1149927" y="1011381"/>
                </a:cubicBezTo>
                <a:cubicBezTo>
                  <a:pt x="1155769" y="1023064"/>
                  <a:pt x="1168400" y="1029854"/>
                  <a:pt x="1177637" y="1039090"/>
                </a:cubicBezTo>
                <a:cubicBezTo>
                  <a:pt x="1186873" y="1057563"/>
                  <a:pt x="1191746" y="1078966"/>
                  <a:pt x="1205346" y="1094509"/>
                </a:cubicBezTo>
                <a:cubicBezTo>
                  <a:pt x="1259759" y="1156697"/>
                  <a:pt x="1265702" y="1135570"/>
                  <a:pt x="1316182" y="1177636"/>
                </a:cubicBezTo>
                <a:cubicBezTo>
                  <a:pt x="1356185" y="1210972"/>
                  <a:pt x="1358210" y="1219896"/>
                  <a:pt x="1385455" y="1260763"/>
                </a:cubicBezTo>
                <a:cubicBezTo>
                  <a:pt x="1435978" y="1412338"/>
                  <a:pt x="1355403" y="1182756"/>
                  <a:pt x="1427018" y="1343890"/>
                </a:cubicBezTo>
                <a:cubicBezTo>
                  <a:pt x="1438881" y="1370581"/>
                  <a:pt x="1445490" y="1399309"/>
                  <a:pt x="1454727" y="1427018"/>
                </a:cubicBezTo>
                <a:cubicBezTo>
                  <a:pt x="1459345" y="1440872"/>
                  <a:pt x="1460481" y="1456430"/>
                  <a:pt x="1468582" y="1468581"/>
                </a:cubicBezTo>
                <a:cubicBezTo>
                  <a:pt x="1477818" y="1482436"/>
                  <a:pt x="1488844" y="1495252"/>
                  <a:pt x="1496291" y="1510145"/>
                </a:cubicBezTo>
                <a:cubicBezTo>
                  <a:pt x="1502822" y="1523207"/>
                  <a:pt x="1502045" y="1539558"/>
                  <a:pt x="1510146" y="1551709"/>
                </a:cubicBezTo>
                <a:cubicBezTo>
                  <a:pt x="1521014" y="1568011"/>
                  <a:pt x="1537855" y="1579418"/>
                  <a:pt x="1551709" y="1593272"/>
                </a:cubicBezTo>
                <a:cubicBezTo>
                  <a:pt x="1575700" y="1689233"/>
                  <a:pt x="1585935" y="1705751"/>
                  <a:pt x="1551709" y="1842654"/>
                </a:cubicBezTo>
                <a:cubicBezTo>
                  <a:pt x="1547671" y="1858808"/>
                  <a:pt x="1525451" y="1863804"/>
                  <a:pt x="1510146" y="1870363"/>
                </a:cubicBezTo>
                <a:cubicBezTo>
                  <a:pt x="1492644" y="1877864"/>
                  <a:pt x="1473036" y="1878987"/>
                  <a:pt x="1454727" y="1884218"/>
                </a:cubicBezTo>
                <a:cubicBezTo>
                  <a:pt x="1440685" y="1888230"/>
                  <a:pt x="1427206" y="1894060"/>
                  <a:pt x="1413164" y="1898072"/>
                </a:cubicBezTo>
                <a:cubicBezTo>
                  <a:pt x="1326634" y="1922795"/>
                  <a:pt x="1355897" y="1908232"/>
                  <a:pt x="1233055" y="1925781"/>
                </a:cubicBezTo>
                <a:cubicBezTo>
                  <a:pt x="1209743" y="1929111"/>
                  <a:pt x="1186627" y="1933925"/>
                  <a:pt x="1163782" y="1939636"/>
                </a:cubicBezTo>
                <a:cubicBezTo>
                  <a:pt x="1149614" y="1943178"/>
                  <a:pt x="1136772" y="1952277"/>
                  <a:pt x="1122218" y="1953490"/>
                </a:cubicBezTo>
                <a:cubicBezTo>
                  <a:pt x="1025462" y="1961553"/>
                  <a:pt x="928255" y="1962727"/>
                  <a:pt x="831273" y="1967345"/>
                </a:cubicBezTo>
                <a:lnTo>
                  <a:pt x="748146" y="1995054"/>
                </a:lnTo>
                <a:cubicBezTo>
                  <a:pt x="734291" y="1999672"/>
                  <a:pt x="718733" y="2000808"/>
                  <a:pt x="706582" y="2008909"/>
                </a:cubicBezTo>
                <a:cubicBezTo>
                  <a:pt x="692727" y="2018145"/>
                  <a:pt x="679911" y="2029171"/>
                  <a:pt x="665018" y="2036618"/>
                </a:cubicBezTo>
                <a:cubicBezTo>
                  <a:pt x="640976" y="2048639"/>
                  <a:pt x="573501" y="2062571"/>
                  <a:pt x="554182" y="2064327"/>
                </a:cubicBezTo>
                <a:cubicBezTo>
                  <a:pt x="475860" y="2071447"/>
                  <a:pt x="397164" y="2073563"/>
                  <a:pt x="318655" y="2078181"/>
                </a:cubicBezTo>
                <a:cubicBezTo>
                  <a:pt x="254000" y="2073563"/>
                  <a:pt x="187322" y="2081028"/>
                  <a:pt x="124691" y="2064327"/>
                </a:cubicBezTo>
                <a:cubicBezTo>
                  <a:pt x="110580" y="2060564"/>
                  <a:pt x="112366" y="2037287"/>
                  <a:pt x="110837" y="2022763"/>
                </a:cubicBezTo>
                <a:cubicBezTo>
                  <a:pt x="109163" y="2006857"/>
                  <a:pt x="107451" y="1747521"/>
                  <a:pt x="69273" y="1690254"/>
                </a:cubicBezTo>
                <a:lnTo>
                  <a:pt x="41564" y="1648690"/>
                </a:lnTo>
                <a:cubicBezTo>
                  <a:pt x="32043" y="1601088"/>
                  <a:pt x="26896" y="1569643"/>
                  <a:pt x="13855" y="1524000"/>
                </a:cubicBezTo>
                <a:cubicBezTo>
                  <a:pt x="9843" y="1509958"/>
                  <a:pt x="4618" y="1496291"/>
                  <a:pt x="0" y="1482436"/>
                </a:cubicBezTo>
                <a:cubicBezTo>
                  <a:pt x="4618" y="1117600"/>
                  <a:pt x="5372" y="752694"/>
                  <a:pt x="13855" y="387927"/>
                </a:cubicBezTo>
                <a:cubicBezTo>
                  <a:pt x="15447" y="319468"/>
                  <a:pt x="23790" y="302703"/>
                  <a:pt x="41564" y="249381"/>
                </a:cubicBezTo>
                <a:cubicBezTo>
                  <a:pt x="46182" y="221672"/>
                  <a:pt x="47346" y="193161"/>
                  <a:pt x="55418" y="166254"/>
                </a:cubicBezTo>
                <a:cubicBezTo>
                  <a:pt x="55420" y="166248"/>
                  <a:pt x="90053" y="96984"/>
                  <a:pt x="96982" y="83127"/>
                </a:cubicBezTo>
              </a:path>
            </a:pathLst>
          </a:cu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70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62" grpId="0" animBg="1"/>
      <p:bldP spid="102" grpId="0"/>
      <p:bldP spid="104" grpId="0"/>
      <p:bldP spid="61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subtract fractions where calculations exceed one as a whole number: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5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88840"/>
            <a:ext cx="5472608" cy="270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73180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2072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several numbers of increasing complexity and be taught to combine these so that the subtraction can be carried out: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08920"/>
            <a:ext cx="6285825" cy="344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3419872" y="3356992"/>
            <a:ext cx="504056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3320244" y="3356992"/>
            <a:ext cx="2115852" cy="107669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3563888" y="4509120"/>
            <a:ext cx="1440160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2599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decimal numbers with a differing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29615" y="2265315"/>
            <a:ext cx="3294513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3.2 1</a:t>
            </a: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 </a:t>
            </a:r>
            <a:r>
              <a:rPr lang="en-GB" sz="6600" dirty="0" smtClean="0">
                <a:solidFill>
                  <a:schemeClr val="bg1"/>
                </a:solidFill>
              </a:rPr>
              <a:t>   1.8 </a:t>
            </a:r>
            <a:r>
              <a:rPr lang="en-GB" sz="6600" dirty="0" smtClean="0">
                <a:solidFill>
                  <a:srgbClr val="336699"/>
                </a:solidFill>
              </a:rPr>
              <a:t>0</a:t>
            </a:r>
            <a:r>
              <a:rPr lang="en-GB" sz="6600" dirty="0" smtClean="0">
                <a:solidFill>
                  <a:schemeClr val="bg1"/>
                </a:solidFill>
              </a:rPr>
              <a:t>     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3356310" y="4372714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34479" y="4381563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86407" y="4375887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4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3771" y="4379431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37827" y="4375887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.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92922" y="1957427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2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824908" y="2582386"/>
            <a:ext cx="436465" cy="5333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316557" y="2343789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52628" y="3277433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0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5868144" y="2554992"/>
            <a:ext cx="2751647" cy="1018024"/>
            <a:chOff x="5868144" y="2554992"/>
            <a:chExt cx="2751647" cy="1018024"/>
          </a:xfrm>
        </p:grpSpPr>
        <p:sp>
          <p:nvSpPr>
            <p:cNvPr id="2" name="TextBox 1"/>
            <p:cNvSpPr txBox="1"/>
            <p:nvPr/>
          </p:nvSpPr>
          <p:spPr>
            <a:xfrm>
              <a:off x="6171519" y="2554992"/>
              <a:ext cx="2448272" cy="83099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Zero is used as a place holder.</a:t>
              </a:r>
              <a:endParaRPr lang="en-GB" sz="2400" dirty="0"/>
            </a:p>
          </p:txBody>
        </p:sp>
        <p:cxnSp>
          <p:nvCxnSpPr>
            <p:cNvPr id="5" name="Straight Arrow Connector 4"/>
            <p:cNvCxnSpPr/>
            <p:nvPr/>
          </p:nvCxnSpPr>
          <p:spPr>
            <a:xfrm flipH="1">
              <a:off x="5868144" y="3385989"/>
              <a:ext cx="303375" cy="18702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653203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several decimal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n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umbers with a differing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12733"/>
            <a:ext cx="5049725" cy="407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9415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subtract mixed numbers and unlike fractions, using the concept of equivalent fractions: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1097"/>
            <a:ext cx="5916395" cy="4462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2771800" y="3501008"/>
            <a:ext cx="2088232" cy="15121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707904" y="2132856"/>
            <a:ext cx="639688" cy="11437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1560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04" y="2564904"/>
            <a:ext cx="2915631" cy="29156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1040689"/>
            <a:ext cx="5688632" cy="110799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72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Addition</a:t>
            </a:r>
            <a:endParaRPr kumimoji="0" lang="en-GB" sz="72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428725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438592" y="3031473"/>
            <a:ext cx="535558" cy="603250"/>
            <a:chOff x="4443694" y="1978924"/>
            <a:chExt cx="535558" cy="603250"/>
          </a:xfrm>
        </p:grpSpPr>
        <p:sp>
          <p:nvSpPr>
            <p:cNvPr id="35" name="Shape 1530"/>
            <p:cNvSpPr/>
            <p:nvPr/>
          </p:nvSpPr>
          <p:spPr>
            <a:xfrm>
              <a:off x="4530436" y="19789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6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7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8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3694" y="2283724"/>
              <a:ext cx="311150" cy="298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465724" y="5417653"/>
            <a:ext cx="407252" cy="359748"/>
            <a:chOff x="4446869" y="3347960"/>
            <a:chExt cx="407252" cy="359748"/>
          </a:xfrm>
        </p:grpSpPr>
        <p:sp>
          <p:nvSpPr>
            <p:cNvPr id="45" name="Shape 1530"/>
            <p:cNvSpPr/>
            <p:nvPr/>
          </p:nvSpPr>
          <p:spPr>
            <a:xfrm>
              <a:off x="4446869" y="3420616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530"/>
            <p:cNvSpPr/>
            <p:nvPr/>
          </p:nvSpPr>
          <p:spPr>
            <a:xfrm>
              <a:off x="4599269" y="3573016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530"/>
            <p:cNvSpPr/>
            <p:nvPr/>
          </p:nvSpPr>
          <p:spPr>
            <a:xfrm>
              <a:off x="4710105" y="3347960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902309" y="2879160"/>
            <a:ext cx="978303" cy="1888901"/>
            <a:chOff x="2907411" y="1826611"/>
            <a:chExt cx="978303" cy="1888901"/>
          </a:xfrm>
        </p:grpSpPr>
        <p:grpSp>
          <p:nvGrpSpPr>
            <p:cNvPr id="8" name="Group 1495"/>
            <p:cNvGrpSpPr>
              <a:grpSpLocks/>
            </p:cNvGrpSpPr>
            <p:nvPr/>
          </p:nvGrpSpPr>
          <p:grpSpPr bwMode="auto">
            <a:xfrm>
              <a:off x="2907411" y="1826611"/>
              <a:ext cx="521103" cy="1431701"/>
              <a:chOff x="0" y="0"/>
              <a:chExt cx="671493" cy="1845668"/>
            </a:xfrm>
          </p:grpSpPr>
          <p:sp>
            <p:nvSpPr>
              <p:cNvPr id="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48" name="Group 1495"/>
            <p:cNvGrpSpPr>
              <a:grpSpLocks/>
            </p:cNvGrpSpPr>
            <p:nvPr/>
          </p:nvGrpSpPr>
          <p:grpSpPr bwMode="auto">
            <a:xfrm>
              <a:off x="3059811" y="1979011"/>
              <a:ext cx="521103" cy="1431701"/>
              <a:chOff x="0" y="0"/>
              <a:chExt cx="671493" cy="1845668"/>
            </a:xfrm>
          </p:grpSpPr>
          <p:sp>
            <p:nvSpPr>
              <p:cNvPr id="4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59" name="Group 1495"/>
            <p:cNvGrpSpPr>
              <a:grpSpLocks/>
            </p:cNvGrpSpPr>
            <p:nvPr/>
          </p:nvGrpSpPr>
          <p:grpSpPr bwMode="auto">
            <a:xfrm>
              <a:off x="3212211" y="2131411"/>
              <a:ext cx="521103" cy="1431701"/>
              <a:chOff x="0" y="0"/>
              <a:chExt cx="671493" cy="1845668"/>
            </a:xfrm>
          </p:grpSpPr>
          <p:sp>
            <p:nvSpPr>
              <p:cNvPr id="60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1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2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3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4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5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6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7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8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9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70" name="Group 1495"/>
            <p:cNvGrpSpPr>
              <a:grpSpLocks/>
            </p:cNvGrpSpPr>
            <p:nvPr/>
          </p:nvGrpSpPr>
          <p:grpSpPr bwMode="auto">
            <a:xfrm>
              <a:off x="3364611" y="2283811"/>
              <a:ext cx="521103" cy="1431701"/>
              <a:chOff x="0" y="0"/>
              <a:chExt cx="671493" cy="1845668"/>
            </a:xfrm>
          </p:grpSpPr>
          <p:sp>
            <p:nvSpPr>
              <p:cNvPr id="71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2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3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4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5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6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7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8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9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80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</p:grpSp>
      <p:sp>
        <p:nvSpPr>
          <p:cNvPr id="104" name="TextBox 103"/>
          <p:cNvSpPr txBox="1"/>
          <p:nvPr/>
        </p:nvSpPr>
        <p:spPr>
          <a:xfrm>
            <a:off x="6508212" y="2914266"/>
            <a:ext cx="2196244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3 4 </a:t>
            </a:r>
            <a:r>
              <a:rPr lang="en-GB" sz="6600" dirty="0">
                <a:solidFill>
                  <a:schemeClr val="bg1"/>
                </a:solidFill>
              </a:rPr>
              <a:t>5</a:t>
            </a:r>
            <a:endParaRPr lang="en-GB" sz="6600" dirty="0" smtClean="0">
              <a:solidFill>
                <a:schemeClr val="bg1"/>
              </a:solidFill>
            </a:endParaRP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+     </a:t>
            </a:r>
            <a:r>
              <a:rPr lang="en-GB" sz="6600" dirty="0">
                <a:solidFill>
                  <a:schemeClr val="bg1"/>
                </a:solidFill>
              </a:rPr>
              <a:t>3</a:t>
            </a: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105" name="Straight Connector 104"/>
          <p:cNvCxnSpPr/>
          <p:nvPr/>
        </p:nvCxnSpPr>
        <p:spPr>
          <a:xfrm flipH="1" flipV="1">
            <a:off x="6616224" y="5021665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8272408" y="5028382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66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8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528185" y="5024838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4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6727138" y="5049823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3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10" name="Shape 3204"/>
          <p:cNvSpPr/>
          <p:nvPr/>
        </p:nvSpPr>
        <p:spPr>
          <a:xfrm>
            <a:off x="361950" y="260648"/>
            <a:ext cx="7522418" cy="10874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O in columns and record as column addition: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11264" name="Group 11263"/>
          <p:cNvGrpSpPr/>
          <p:nvPr/>
        </p:nvGrpSpPr>
        <p:grpSpPr>
          <a:xfrm>
            <a:off x="679925" y="1679257"/>
            <a:ext cx="2062290" cy="2708660"/>
            <a:chOff x="679925" y="1679257"/>
            <a:chExt cx="2062290" cy="2708660"/>
          </a:xfrm>
        </p:grpSpPr>
        <p:grpSp>
          <p:nvGrpSpPr>
            <p:cNvPr id="81" name="Group 80"/>
            <p:cNvGrpSpPr/>
            <p:nvPr/>
          </p:nvGrpSpPr>
          <p:grpSpPr>
            <a:xfrm>
              <a:off x="679925" y="2342911"/>
              <a:ext cx="1168888" cy="1201964"/>
              <a:chOff x="1930533" y="4800926"/>
              <a:chExt cx="1634541" cy="1583947"/>
            </a:xfrm>
          </p:grpSpPr>
          <p:sp>
            <p:nvSpPr>
              <p:cNvPr id="82" name="Rectangle 81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83" name="Straight Connector 82"/>
              <p:cNvCxnSpPr>
                <a:stCxn id="82" idx="0"/>
                <a:endCxn id="82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2" name="Group 91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93" name="Straight Connector 92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3" name="Group 112"/>
            <p:cNvGrpSpPr/>
            <p:nvPr/>
          </p:nvGrpSpPr>
          <p:grpSpPr>
            <a:xfrm>
              <a:off x="1573327" y="1679257"/>
              <a:ext cx="1168888" cy="1201964"/>
              <a:chOff x="1930533" y="4800926"/>
              <a:chExt cx="1634541" cy="1583947"/>
            </a:xfrm>
          </p:grpSpPr>
          <p:sp>
            <p:nvSpPr>
              <p:cNvPr id="114" name="Rectangle 113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15" name="Straight Connector 114"/>
              <p:cNvCxnSpPr>
                <a:stCxn id="114" idx="0"/>
                <a:endCxn id="114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4" name="Group 123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125" name="Straight Connector 124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Straight Connector 125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Connector 130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Straight Connector 131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4" name="Group 133"/>
            <p:cNvGrpSpPr/>
            <p:nvPr/>
          </p:nvGrpSpPr>
          <p:grpSpPr>
            <a:xfrm>
              <a:off x="1187982" y="3185953"/>
              <a:ext cx="1168888" cy="1201964"/>
              <a:chOff x="1930533" y="4800926"/>
              <a:chExt cx="1634541" cy="1583947"/>
            </a:xfrm>
          </p:grpSpPr>
          <p:sp>
            <p:nvSpPr>
              <p:cNvPr id="135" name="Rectangle 134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36" name="Straight Connector 135"/>
              <p:cNvCxnSpPr>
                <a:stCxn id="135" idx="0"/>
                <a:endCxn id="135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5" name="Group 144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Straight Connector 148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Straight Connector 149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Straight Connector 150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Straight Connector 151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Straight Connector 152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Straight Connector 153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428570992"/>
      </p:ext>
    </p:extLst>
  </p:cSld>
  <p:clrMapOvr>
    <a:masterClrMapping/>
  </p:clrMapOvr>
  <p:transition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8" dur="2000" fill="hold"/>
                                        <p:tgtEl>
                                          <p:spTgt spid="112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438592" y="3031473"/>
            <a:ext cx="535558" cy="603250"/>
            <a:chOff x="4443694" y="1978924"/>
            <a:chExt cx="535558" cy="603250"/>
          </a:xfrm>
        </p:grpSpPr>
        <p:sp>
          <p:nvSpPr>
            <p:cNvPr id="35" name="Shape 1530"/>
            <p:cNvSpPr/>
            <p:nvPr/>
          </p:nvSpPr>
          <p:spPr>
            <a:xfrm>
              <a:off x="4530436" y="19789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6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7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8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3694" y="2283724"/>
              <a:ext cx="311150" cy="298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Shape 1530"/>
            <p:cNvSpPr/>
            <p:nvPr/>
          </p:nvSpPr>
          <p:spPr>
            <a:xfrm>
              <a:off x="4682836" y="21313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530"/>
            <p:cNvSpPr/>
            <p:nvPr/>
          </p:nvSpPr>
          <p:spPr>
            <a:xfrm>
              <a:off x="4835236" y="2283724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465724" y="5417653"/>
            <a:ext cx="407252" cy="359748"/>
            <a:chOff x="4446869" y="3347960"/>
            <a:chExt cx="407252" cy="359748"/>
          </a:xfrm>
        </p:grpSpPr>
        <p:sp>
          <p:nvSpPr>
            <p:cNvPr id="45" name="Shape 1530"/>
            <p:cNvSpPr/>
            <p:nvPr/>
          </p:nvSpPr>
          <p:spPr>
            <a:xfrm>
              <a:off x="4446869" y="3420616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6" name="Shape 1530"/>
            <p:cNvSpPr/>
            <p:nvPr/>
          </p:nvSpPr>
          <p:spPr>
            <a:xfrm>
              <a:off x="4599269" y="3573016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7" name="Shape 1530"/>
            <p:cNvSpPr/>
            <p:nvPr/>
          </p:nvSpPr>
          <p:spPr>
            <a:xfrm>
              <a:off x="4710105" y="3347960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95654" y="2783248"/>
            <a:ext cx="978303" cy="1888901"/>
            <a:chOff x="2902309" y="2879160"/>
            <a:chExt cx="978303" cy="1888901"/>
          </a:xfrm>
        </p:grpSpPr>
        <p:grpSp>
          <p:nvGrpSpPr>
            <p:cNvPr id="8" name="Group 1495"/>
            <p:cNvGrpSpPr>
              <a:grpSpLocks/>
            </p:cNvGrpSpPr>
            <p:nvPr/>
          </p:nvGrpSpPr>
          <p:grpSpPr bwMode="auto">
            <a:xfrm>
              <a:off x="2902309" y="2879160"/>
              <a:ext cx="521103" cy="1431701"/>
              <a:chOff x="0" y="0"/>
              <a:chExt cx="671493" cy="1845668"/>
            </a:xfrm>
          </p:grpSpPr>
          <p:sp>
            <p:nvSpPr>
              <p:cNvPr id="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48" name="Group 1495"/>
            <p:cNvGrpSpPr>
              <a:grpSpLocks/>
            </p:cNvGrpSpPr>
            <p:nvPr/>
          </p:nvGrpSpPr>
          <p:grpSpPr bwMode="auto">
            <a:xfrm>
              <a:off x="3054709" y="3031560"/>
              <a:ext cx="521103" cy="1431701"/>
              <a:chOff x="0" y="0"/>
              <a:chExt cx="671493" cy="1845668"/>
            </a:xfrm>
          </p:grpSpPr>
          <p:sp>
            <p:nvSpPr>
              <p:cNvPr id="4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59" name="Group 1495"/>
            <p:cNvGrpSpPr>
              <a:grpSpLocks/>
            </p:cNvGrpSpPr>
            <p:nvPr/>
          </p:nvGrpSpPr>
          <p:grpSpPr bwMode="auto">
            <a:xfrm>
              <a:off x="3207109" y="3183960"/>
              <a:ext cx="521103" cy="1431701"/>
              <a:chOff x="0" y="0"/>
              <a:chExt cx="671493" cy="1845668"/>
            </a:xfrm>
          </p:grpSpPr>
          <p:sp>
            <p:nvSpPr>
              <p:cNvPr id="60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1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2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3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4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5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6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7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8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9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70" name="Group 1495"/>
            <p:cNvGrpSpPr>
              <a:grpSpLocks/>
            </p:cNvGrpSpPr>
            <p:nvPr/>
          </p:nvGrpSpPr>
          <p:grpSpPr bwMode="auto">
            <a:xfrm>
              <a:off x="3359509" y="3336360"/>
              <a:ext cx="521103" cy="1431701"/>
              <a:chOff x="0" y="0"/>
              <a:chExt cx="671493" cy="1845668"/>
            </a:xfrm>
          </p:grpSpPr>
          <p:sp>
            <p:nvSpPr>
              <p:cNvPr id="71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2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3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4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5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6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7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8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9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80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</p:grpSp>
      <p:sp>
        <p:nvSpPr>
          <p:cNvPr id="104" name="TextBox 103"/>
          <p:cNvSpPr txBox="1"/>
          <p:nvPr/>
        </p:nvSpPr>
        <p:spPr>
          <a:xfrm>
            <a:off x="6300192" y="2914266"/>
            <a:ext cx="2412268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3 4 </a:t>
            </a:r>
            <a:r>
              <a:rPr lang="en-GB" sz="6600" dirty="0">
                <a:solidFill>
                  <a:schemeClr val="bg1"/>
                </a:solidFill>
              </a:rPr>
              <a:t>5</a:t>
            </a:r>
            <a:endParaRPr lang="en-GB" sz="6600" dirty="0" smtClean="0">
              <a:solidFill>
                <a:schemeClr val="bg1"/>
              </a:solidFill>
            </a:endParaRP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+   2 </a:t>
            </a:r>
            <a:r>
              <a:rPr lang="en-GB" sz="6600" dirty="0">
                <a:solidFill>
                  <a:schemeClr val="bg1"/>
                </a:solidFill>
              </a:rPr>
              <a:t>3</a:t>
            </a: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105" name="Straight Connector 104"/>
          <p:cNvCxnSpPr/>
          <p:nvPr/>
        </p:nvCxnSpPr>
        <p:spPr>
          <a:xfrm flipH="1" flipV="1">
            <a:off x="6616224" y="5021665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8272408" y="5028382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66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8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528185" y="5024838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6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6727138" y="5049823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3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10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TO in columns and record as column addition (no exchange):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163528" y="5019334"/>
            <a:ext cx="673503" cy="1584101"/>
            <a:chOff x="2859520" y="5005288"/>
            <a:chExt cx="673503" cy="1584101"/>
          </a:xfrm>
        </p:grpSpPr>
        <p:grpSp>
          <p:nvGrpSpPr>
            <p:cNvPr id="102" name="Group 1495"/>
            <p:cNvGrpSpPr>
              <a:grpSpLocks/>
            </p:cNvGrpSpPr>
            <p:nvPr/>
          </p:nvGrpSpPr>
          <p:grpSpPr bwMode="auto">
            <a:xfrm>
              <a:off x="2859520" y="5005288"/>
              <a:ext cx="521103" cy="1431701"/>
              <a:chOff x="0" y="0"/>
              <a:chExt cx="671493" cy="1845668"/>
            </a:xfrm>
          </p:grpSpPr>
          <p:sp>
            <p:nvSpPr>
              <p:cNvPr id="103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09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2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3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4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5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6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7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8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9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120" name="Group 1495"/>
            <p:cNvGrpSpPr>
              <a:grpSpLocks/>
            </p:cNvGrpSpPr>
            <p:nvPr/>
          </p:nvGrpSpPr>
          <p:grpSpPr bwMode="auto">
            <a:xfrm>
              <a:off x="3011920" y="5157688"/>
              <a:ext cx="521103" cy="1431701"/>
              <a:chOff x="0" y="0"/>
              <a:chExt cx="671493" cy="1845668"/>
            </a:xfrm>
          </p:grpSpPr>
          <p:sp>
            <p:nvSpPr>
              <p:cNvPr id="121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2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3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4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5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6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7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8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9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30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</p:grpSp>
      <p:grpSp>
        <p:nvGrpSpPr>
          <p:cNvPr id="131" name="Group 130"/>
          <p:cNvGrpSpPr/>
          <p:nvPr/>
        </p:nvGrpSpPr>
        <p:grpSpPr>
          <a:xfrm>
            <a:off x="507050" y="2336105"/>
            <a:ext cx="1700983" cy="2266633"/>
            <a:chOff x="679925" y="1679257"/>
            <a:chExt cx="2062290" cy="2708660"/>
          </a:xfrm>
        </p:grpSpPr>
        <p:grpSp>
          <p:nvGrpSpPr>
            <p:cNvPr id="132" name="Group 131"/>
            <p:cNvGrpSpPr/>
            <p:nvPr/>
          </p:nvGrpSpPr>
          <p:grpSpPr>
            <a:xfrm>
              <a:off x="679925" y="2342911"/>
              <a:ext cx="1168888" cy="1201964"/>
              <a:chOff x="1930533" y="4800926"/>
              <a:chExt cx="1634541" cy="1583947"/>
            </a:xfrm>
          </p:grpSpPr>
          <p:sp>
            <p:nvSpPr>
              <p:cNvPr id="175" name="Rectangle 174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76" name="Straight Connector 175"/>
              <p:cNvCxnSpPr>
                <a:stCxn id="175" idx="0"/>
                <a:endCxn id="175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5" name="Group 184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186" name="Straight Connector 185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7" name="Straight Connector 186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8" name="Straight Connector 187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9" name="Straight Connector 188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0" name="Straight Connector 189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1" name="Straight Connector 190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Straight Connector 191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3" name="Group 132"/>
            <p:cNvGrpSpPr/>
            <p:nvPr/>
          </p:nvGrpSpPr>
          <p:grpSpPr>
            <a:xfrm>
              <a:off x="1573327" y="1679257"/>
              <a:ext cx="1168888" cy="1201964"/>
              <a:chOff x="1930533" y="4800926"/>
              <a:chExt cx="1634541" cy="1583947"/>
            </a:xfrm>
          </p:grpSpPr>
          <p:sp>
            <p:nvSpPr>
              <p:cNvPr id="155" name="Rectangle 154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56" name="Straight Connector 155"/>
              <p:cNvCxnSpPr>
                <a:stCxn id="155" idx="0"/>
                <a:endCxn id="155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5" name="Group 164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166" name="Straight Connector 165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7" name="Straight Connector 166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8" name="Straight Connector 167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9" name="Straight Connector 168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Straight Connector 169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1" name="Straight Connector 170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Straight Connector 171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3" name="Straight Connector 172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4" name="Straight Connector 173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4" name="Group 133"/>
            <p:cNvGrpSpPr/>
            <p:nvPr/>
          </p:nvGrpSpPr>
          <p:grpSpPr>
            <a:xfrm>
              <a:off x="1187982" y="3185953"/>
              <a:ext cx="1168888" cy="1201964"/>
              <a:chOff x="1930533" y="4800926"/>
              <a:chExt cx="1634541" cy="1583947"/>
            </a:xfrm>
          </p:grpSpPr>
          <p:sp>
            <p:nvSpPr>
              <p:cNvPr id="135" name="Rectangle 134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36" name="Straight Connector 135"/>
              <p:cNvCxnSpPr>
                <a:stCxn id="135" idx="0"/>
                <a:endCxn id="135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5" name="Group 144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Straight Connector 148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Straight Connector 149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Straight Connector 150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Straight Connector 151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3" name="Straight Connector 152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" name="Straight Connector 153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2835059680"/>
      </p:ext>
    </p:extLst>
  </p:cSld>
  <p:clrMapOvr>
    <a:masterClrMapping/>
  </p:clrMapOvr>
  <p:transition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02152 0.2504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1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8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695140" y="1990567"/>
            <a:ext cx="978303" cy="1888901"/>
            <a:chOff x="2902309" y="2879160"/>
            <a:chExt cx="978303" cy="1888901"/>
          </a:xfrm>
        </p:grpSpPr>
        <p:grpSp>
          <p:nvGrpSpPr>
            <p:cNvPr id="8" name="Group 1495"/>
            <p:cNvGrpSpPr>
              <a:grpSpLocks/>
            </p:cNvGrpSpPr>
            <p:nvPr/>
          </p:nvGrpSpPr>
          <p:grpSpPr bwMode="auto">
            <a:xfrm>
              <a:off x="2902309" y="2879160"/>
              <a:ext cx="521103" cy="1431701"/>
              <a:chOff x="0" y="0"/>
              <a:chExt cx="671493" cy="1845668"/>
            </a:xfrm>
          </p:grpSpPr>
          <p:sp>
            <p:nvSpPr>
              <p:cNvPr id="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1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48" name="Group 1495"/>
            <p:cNvGrpSpPr>
              <a:grpSpLocks/>
            </p:cNvGrpSpPr>
            <p:nvPr/>
          </p:nvGrpSpPr>
          <p:grpSpPr bwMode="auto">
            <a:xfrm>
              <a:off x="3054709" y="3031560"/>
              <a:ext cx="521103" cy="1431701"/>
              <a:chOff x="0" y="0"/>
              <a:chExt cx="671493" cy="1845668"/>
            </a:xfrm>
          </p:grpSpPr>
          <p:sp>
            <p:nvSpPr>
              <p:cNvPr id="49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0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1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2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3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4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5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6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7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58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59" name="Group 1495"/>
            <p:cNvGrpSpPr>
              <a:grpSpLocks/>
            </p:cNvGrpSpPr>
            <p:nvPr/>
          </p:nvGrpSpPr>
          <p:grpSpPr bwMode="auto">
            <a:xfrm>
              <a:off x="3207109" y="3183960"/>
              <a:ext cx="521103" cy="1431701"/>
              <a:chOff x="0" y="0"/>
              <a:chExt cx="671493" cy="1845668"/>
            </a:xfrm>
          </p:grpSpPr>
          <p:sp>
            <p:nvSpPr>
              <p:cNvPr id="60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1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2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3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4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5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6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7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8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69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  <p:grpSp>
          <p:nvGrpSpPr>
            <p:cNvPr id="70" name="Group 1495"/>
            <p:cNvGrpSpPr>
              <a:grpSpLocks/>
            </p:cNvGrpSpPr>
            <p:nvPr/>
          </p:nvGrpSpPr>
          <p:grpSpPr bwMode="auto">
            <a:xfrm>
              <a:off x="3359509" y="3336360"/>
              <a:ext cx="521103" cy="1431701"/>
              <a:chOff x="0" y="0"/>
              <a:chExt cx="671493" cy="1845668"/>
            </a:xfrm>
          </p:grpSpPr>
          <p:sp>
            <p:nvSpPr>
              <p:cNvPr id="71" name="Shape 1485"/>
              <p:cNvSpPr/>
              <p:nvPr/>
            </p:nvSpPr>
            <p:spPr>
              <a:xfrm rot="6316896">
                <a:off x="463293" y="20382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2" name="Shape 1486"/>
              <p:cNvSpPr/>
              <p:nvPr/>
            </p:nvSpPr>
            <p:spPr>
              <a:xfrm rot="6316896">
                <a:off x="413965" y="201299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3" name="Shape 1487"/>
              <p:cNvSpPr/>
              <p:nvPr/>
            </p:nvSpPr>
            <p:spPr>
              <a:xfrm rot="6316896">
                <a:off x="364637" y="379041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4" name="Shape 1488"/>
              <p:cNvSpPr/>
              <p:nvPr/>
            </p:nvSpPr>
            <p:spPr>
              <a:xfrm rot="6316896">
                <a:off x="315310" y="559958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5" name="Shape 1489"/>
              <p:cNvSpPr/>
              <p:nvPr/>
            </p:nvSpPr>
            <p:spPr>
              <a:xfrm rot="6316896">
                <a:off x="265982" y="73928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6" name="Shape 1490"/>
              <p:cNvSpPr/>
              <p:nvPr/>
            </p:nvSpPr>
            <p:spPr>
              <a:xfrm rot="6316896">
                <a:off x="218245" y="91861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7" name="Shape 1491"/>
              <p:cNvSpPr/>
              <p:nvPr/>
            </p:nvSpPr>
            <p:spPr>
              <a:xfrm rot="6316896">
                <a:off x="168918" y="1097947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8" name="Shape 1492"/>
              <p:cNvSpPr/>
              <p:nvPr/>
            </p:nvSpPr>
            <p:spPr>
              <a:xfrm rot="6316896">
                <a:off x="119590" y="127886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79" name="Shape 1493"/>
              <p:cNvSpPr/>
              <p:nvPr/>
            </p:nvSpPr>
            <p:spPr>
              <a:xfrm rot="6316896">
                <a:off x="70263" y="145819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  <p:sp>
            <p:nvSpPr>
              <p:cNvPr id="80" name="Shape 1494"/>
              <p:cNvSpPr/>
              <p:nvPr/>
            </p:nvSpPr>
            <p:spPr>
              <a:xfrm rot="6316896">
                <a:off x="20935" y="1637523"/>
                <a:ext cx="187265" cy="187763"/>
              </a:xfrm>
              <a:prstGeom prst="rect">
                <a:avLst/>
              </a:prstGeom>
              <a:solidFill>
                <a:srgbClr val="008000"/>
              </a:solidFill>
              <a:ln w="9525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lIns="0" tIns="0" rIns="0" bIns="0" anchor="ctr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 sz="1800">
                    <a:uFill>
                      <a:solidFill/>
                    </a:uFill>
                    <a:latin typeface="+mn-lt"/>
                    <a:ea typeface="+mn-ea"/>
                    <a:cs typeface="+mn-cs"/>
                    <a:sym typeface="Arial"/>
                  </a:defRPr>
                </a:pPr>
                <a:endParaRPr sz="1800" kern="0">
                  <a:solidFill>
                    <a:sysClr val="windowText" lastClr="000000"/>
                  </a:solidFill>
                  <a:uFill>
                    <a:solidFill/>
                  </a:uFill>
                  <a:latin typeface="+mn-lt"/>
                  <a:cs typeface="+mn-cs"/>
                  <a:sym typeface="Arial"/>
                </a:endParaRPr>
              </a:p>
            </p:txBody>
          </p:sp>
        </p:grpSp>
      </p:grpSp>
      <p:sp>
        <p:nvSpPr>
          <p:cNvPr id="104" name="TextBox 103"/>
          <p:cNvSpPr txBox="1"/>
          <p:nvPr/>
        </p:nvSpPr>
        <p:spPr>
          <a:xfrm>
            <a:off x="6300192" y="2021385"/>
            <a:ext cx="2412268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3 4 6</a:t>
            </a: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+   2 5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105" name="Straight Connector 104"/>
          <p:cNvCxnSpPr/>
          <p:nvPr/>
        </p:nvCxnSpPr>
        <p:spPr>
          <a:xfrm flipH="1" flipV="1">
            <a:off x="6616224" y="4128784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8272408" y="4135501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528185" y="4131957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7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6727138" y="4156942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3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10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TO in columns and record as column addition with exchange: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102" name="Group 1495"/>
          <p:cNvGrpSpPr>
            <a:grpSpLocks/>
          </p:cNvGrpSpPr>
          <p:nvPr/>
        </p:nvGrpSpPr>
        <p:grpSpPr bwMode="auto">
          <a:xfrm>
            <a:off x="3163014" y="4226653"/>
            <a:ext cx="521103" cy="1431701"/>
            <a:chOff x="0" y="0"/>
            <a:chExt cx="671493" cy="1845668"/>
          </a:xfrm>
        </p:grpSpPr>
        <p:sp>
          <p:nvSpPr>
            <p:cNvPr id="10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9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2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3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4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5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6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7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8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9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20" name="Group 1495"/>
          <p:cNvGrpSpPr>
            <a:grpSpLocks/>
          </p:cNvGrpSpPr>
          <p:nvPr/>
        </p:nvGrpSpPr>
        <p:grpSpPr bwMode="auto">
          <a:xfrm>
            <a:off x="3315414" y="4379053"/>
            <a:ext cx="521103" cy="1431701"/>
            <a:chOff x="0" y="0"/>
            <a:chExt cx="671493" cy="1845668"/>
          </a:xfrm>
        </p:grpSpPr>
        <p:sp>
          <p:nvSpPr>
            <p:cNvPr id="12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3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132" name="Shape 1530"/>
          <p:cNvSpPr/>
          <p:nvPr/>
        </p:nvSpPr>
        <p:spPr>
          <a:xfrm>
            <a:off x="5044156" y="4608027"/>
            <a:ext cx="144016" cy="134692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u="sng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33" name="Shape 1530"/>
          <p:cNvSpPr/>
          <p:nvPr/>
        </p:nvSpPr>
        <p:spPr>
          <a:xfrm>
            <a:off x="5196556" y="4760427"/>
            <a:ext cx="144016" cy="134692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u="sng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sp>
        <p:nvSpPr>
          <p:cNvPr id="134" name="Shape 1530"/>
          <p:cNvSpPr/>
          <p:nvPr/>
        </p:nvSpPr>
        <p:spPr>
          <a:xfrm>
            <a:off x="5196556" y="4760427"/>
            <a:ext cx="144016" cy="134692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u="sng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968" y="4925967"/>
            <a:ext cx="311150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9" name="Shape 1530"/>
          <p:cNvSpPr/>
          <p:nvPr/>
        </p:nvSpPr>
        <p:spPr>
          <a:xfrm>
            <a:off x="5492972" y="4886242"/>
            <a:ext cx="144016" cy="134692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u="sng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438078" y="2194244"/>
            <a:ext cx="545118" cy="647798"/>
            <a:chOff x="4438592" y="2986925"/>
            <a:chExt cx="545118" cy="647798"/>
          </a:xfrm>
        </p:grpSpPr>
        <p:sp>
          <p:nvSpPr>
            <p:cNvPr id="35" name="Shape 1530"/>
            <p:cNvSpPr/>
            <p:nvPr/>
          </p:nvSpPr>
          <p:spPr>
            <a:xfrm>
              <a:off x="4525334" y="30314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6" name="Shape 1530"/>
            <p:cNvSpPr/>
            <p:nvPr/>
          </p:nvSpPr>
          <p:spPr>
            <a:xfrm>
              <a:off x="4677734" y="31838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7" name="Shape 1530"/>
            <p:cNvSpPr/>
            <p:nvPr/>
          </p:nvSpPr>
          <p:spPr>
            <a:xfrm>
              <a:off x="4677734" y="31838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8" name="Shape 1530"/>
            <p:cNvSpPr/>
            <p:nvPr/>
          </p:nvSpPr>
          <p:spPr>
            <a:xfrm>
              <a:off x="4830134" y="33362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8592" y="3336273"/>
              <a:ext cx="311150" cy="298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Shape 1530"/>
            <p:cNvSpPr/>
            <p:nvPr/>
          </p:nvSpPr>
          <p:spPr>
            <a:xfrm>
              <a:off x="4677734" y="31838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2" name="Shape 1530"/>
            <p:cNvSpPr/>
            <p:nvPr/>
          </p:nvSpPr>
          <p:spPr>
            <a:xfrm>
              <a:off x="4830134" y="33362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44" name="Shape 1530"/>
            <p:cNvSpPr/>
            <p:nvPr/>
          </p:nvSpPr>
          <p:spPr>
            <a:xfrm>
              <a:off x="4830134" y="333627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0" name="Shape 1530"/>
            <p:cNvSpPr/>
            <p:nvPr/>
          </p:nvSpPr>
          <p:spPr>
            <a:xfrm>
              <a:off x="4839694" y="2986925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141" name="TextBox 140"/>
          <p:cNvSpPr txBox="1"/>
          <p:nvPr/>
        </p:nvSpPr>
        <p:spPr>
          <a:xfrm>
            <a:off x="7671789" y="5063882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grpSp>
        <p:nvGrpSpPr>
          <p:cNvPr id="142" name="Group 1495"/>
          <p:cNvGrpSpPr>
            <a:grpSpLocks/>
          </p:cNvGrpSpPr>
          <p:nvPr/>
        </p:nvGrpSpPr>
        <p:grpSpPr bwMode="auto">
          <a:xfrm>
            <a:off x="3491880" y="4748753"/>
            <a:ext cx="521103" cy="1431701"/>
            <a:chOff x="0" y="0"/>
            <a:chExt cx="671493" cy="1845668"/>
          </a:xfrm>
        </p:grpSpPr>
        <p:sp>
          <p:nvSpPr>
            <p:cNvPr id="14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4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5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6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7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8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9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0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1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2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123159" y="4366362"/>
            <a:ext cx="1816993" cy="1755866"/>
            <a:chOff x="4123159" y="4366362"/>
            <a:chExt cx="1816993" cy="1755866"/>
          </a:xfrm>
        </p:grpSpPr>
        <p:sp>
          <p:nvSpPr>
            <p:cNvPr id="20" name="Oval 19"/>
            <p:cNvSpPr/>
            <p:nvPr/>
          </p:nvSpPr>
          <p:spPr>
            <a:xfrm>
              <a:off x="4123159" y="4366362"/>
              <a:ext cx="1312937" cy="120335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163923" y="5722118"/>
              <a:ext cx="177622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 smtClean="0">
                  <a:solidFill>
                    <a:schemeClr val="bg1"/>
                  </a:solidFill>
                </a:rPr>
                <a:t>exchange</a:t>
              </a:r>
              <a:endParaRPr lang="en-GB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Freeform 22"/>
          <p:cNvSpPr/>
          <p:nvPr/>
        </p:nvSpPr>
        <p:spPr>
          <a:xfrm>
            <a:off x="4074566" y="4323283"/>
            <a:ext cx="1420015" cy="1916583"/>
          </a:xfrm>
          <a:custGeom>
            <a:avLst/>
            <a:gdLst>
              <a:gd name="connsiteX0" fmla="*/ 1419149 w 1420015"/>
              <a:gd name="connsiteY0" fmla="*/ 1821485 h 1916583"/>
              <a:gd name="connsiteX1" fmla="*/ 1411834 w 1420015"/>
              <a:gd name="connsiteY1" fmla="*/ 1426464 h 1916583"/>
              <a:gd name="connsiteX2" fmla="*/ 1397204 w 1420015"/>
              <a:gd name="connsiteY2" fmla="*/ 1367943 h 1916583"/>
              <a:gd name="connsiteX3" fmla="*/ 1382573 w 1420015"/>
              <a:gd name="connsiteY3" fmla="*/ 1331367 h 1916583"/>
              <a:gd name="connsiteX4" fmla="*/ 1389888 w 1420015"/>
              <a:gd name="connsiteY4" fmla="*/ 943661 h 1916583"/>
              <a:gd name="connsiteX5" fmla="*/ 1382573 w 1420015"/>
              <a:gd name="connsiteY5" fmla="*/ 387706 h 1916583"/>
              <a:gd name="connsiteX6" fmla="*/ 1367943 w 1420015"/>
              <a:gd name="connsiteY6" fmla="*/ 321869 h 1916583"/>
              <a:gd name="connsiteX7" fmla="*/ 1353312 w 1420015"/>
              <a:gd name="connsiteY7" fmla="*/ 292608 h 1916583"/>
              <a:gd name="connsiteX8" fmla="*/ 1331367 w 1420015"/>
              <a:gd name="connsiteY8" fmla="*/ 248717 h 1916583"/>
              <a:gd name="connsiteX9" fmla="*/ 1272845 w 1420015"/>
              <a:gd name="connsiteY9" fmla="*/ 197511 h 1916583"/>
              <a:gd name="connsiteX10" fmla="*/ 1250900 w 1420015"/>
              <a:gd name="connsiteY10" fmla="*/ 175565 h 1916583"/>
              <a:gd name="connsiteX11" fmla="*/ 1228954 w 1420015"/>
              <a:gd name="connsiteY11" fmla="*/ 160935 h 1916583"/>
              <a:gd name="connsiteX12" fmla="*/ 1170432 w 1420015"/>
              <a:gd name="connsiteY12" fmla="*/ 117043 h 1916583"/>
              <a:gd name="connsiteX13" fmla="*/ 1126541 w 1420015"/>
              <a:gd name="connsiteY13" fmla="*/ 95098 h 1916583"/>
              <a:gd name="connsiteX14" fmla="*/ 1060704 w 1420015"/>
              <a:gd name="connsiteY14" fmla="*/ 73152 h 1916583"/>
              <a:gd name="connsiteX15" fmla="*/ 980237 w 1420015"/>
              <a:gd name="connsiteY15" fmla="*/ 43891 h 1916583"/>
              <a:gd name="connsiteX16" fmla="*/ 943661 w 1420015"/>
              <a:gd name="connsiteY16" fmla="*/ 29261 h 1916583"/>
              <a:gd name="connsiteX17" fmla="*/ 804672 w 1420015"/>
              <a:gd name="connsiteY17" fmla="*/ 7315 h 1916583"/>
              <a:gd name="connsiteX18" fmla="*/ 760781 w 1420015"/>
              <a:gd name="connsiteY18" fmla="*/ 0 h 1916583"/>
              <a:gd name="connsiteX19" fmla="*/ 409652 w 1420015"/>
              <a:gd name="connsiteY19" fmla="*/ 7315 h 1916583"/>
              <a:gd name="connsiteX20" fmla="*/ 365760 w 1420015"/>
              <a:gd name="connsiteY20" fmla="*/ 21946 h 1916583"/>
              <a:gd name="connsiteX21" fmla="*/ 329184 w 1420015"/>
              <a:gd name="connsiteY21" fmla="*/ 51207 h 1916583"/>
              <a:gd name="connsiteX22" fmla="*/ 314554 w 1420015"/>
              <a:gd name="connsiteY22" fmla="*/ 73152 h 1916583"/>
              <a:gd name="connsiteX23" fmla="*/ 299924 w 1420015"/>
              <a:gd name="connsiteY23" fmla="*/ 87783 h 1916583"/>
              <a:gd name="connsiteX24" fmla="*/ 285293 w 1420015"/>
              <a:gd name="connsiteY24" fmla="*/ 109728 h 1916583"/>
              <a:gd name="connsiteX25" fmla="*/ 248717 w 1420015"/>
              <a:gd name="connsiteY25" fmla="*/ 138989 h 1916583"/>
              <a:gd name="connsiteX26" fmla="*/ 190196 w 1420015"/>
              <a:gd name="connsiteY26" fmla="*/ 204826 h 1916583"/>
              <a:gd name="connsiteX27" fmla="*/ 175565 w 1420015"/>
              <a:gd name="connsiteY27" fmla="*/ 226771 h 1916583"/>
              <a:gd name="connsiteX28" fmla="*/ 160935 w 1420015"/>
              <a:gd name="connsiteY28" fmla="*/ 241402 h 1916583"/>
              <a:gd name="connsiteX29" fmla="*/ 153620 w 1420015"/>
              <a:gd name="connsiteY29" fmla="*/ 263347 h 1916583"/>
              <a:gd name="connsiteX30" fmla="*/ 124359 w 1420015"/>
              <a:gd name="connsiteY30" fmla="*/ 292608 h 1916583"/>
              <a:gd name="connsiteX31" fmla="*/ 109728 w 1420015"/>
              <a:gd name="connsiteY31" fmla="*/ 314554 h 1916583"/>
              <a:gd name="connsiteX32" fmla="*/ 87783 w 1420015"/>
              <a:gd name="connsiteY32" fmla="*/ 351130 h 1916583"/>
              <a:gd name="connsiteX33" fmla="*/ 65837 w 1420015"/>
              <a:gd name="connsiteY33" fmla="*/ 387706 h 1916583"/>
              <a:gd name="connsiteX34" fmla="*/ 51207 w 1420015"/>
              <a:gd name="connsiteY34" fmla="*/ 431597 h 1916583"/>
              <a:gd name="connsiteX35" fmla="*/ 36576 w 1420015"/>
              <a:gd name="connsiteY35" fmla="*/ 658368 h 1916583"/>
              <a:gd name="connsiteX36" fmla="*/ 21946 w 1420015"/>
              <a:gd name="connsiteY36" fmla="*/ 863194 h 1916583"/>
              <a:gd name="connsiteX37" fmla="*/ 14631 w 1420015"/>
              <a:gd name="connsiteY37" fmla="*/ 885139 h 1916583"/>
              <a:gd name="connsiteX38" fmla="*/ 0 w 1420015"/>
              <a:gd name="connsiteY38" fmla="*/ 980237 h 1916583"/>
              <a:gd name="connsiteX39" fmla="*/ 7316 w 1420015"/>
              <a:gd name="connsiteY39" fmla="*/ 1492301 h 1916583"/>
              <a:gd name="connsiteX40" fmla="*/ 14631 w 1420015"/>
              <a:gd name="connsiteY40" fmla="*/ 1631290 h 1916583"/>
              <a:gd name="connsiteX41" fmla="*/ 21946 w 1420015"/>
              <a:gd name="connsiteY41" fmla="*/ 1660551 h 1916583"/>
              <a:gd name="connsiteX42" fmla="*/ 36576 w 1420015"/>
              <a:gd name="connsiteY42" fmla="*/ 1682496 h 1916583"/>
              <a:gd name="connsiteX43" fmla="*/ 51207 w 1420015"/>
              <a:gd name="connsiteY43" fmla="*/ 1711757 h 1916583"/>
              <a:gd name="connsiteX44" fmla="*/ 73152 w 1420015"/>
              <a:gd name="connsiteY44" fmla="*/ 1726387 h 1916583"/>
              <a:gd name="connsiteX45" fmla="*/ 80468 w 1420015"/>
              <a:gd name="connsiteY45" fmla="*/ 1748333 h 1916583"/>
              <a:gd name="connsiteX46" fmla="*/ 168250 w 1420015"/>
              <a:gd name="connsiteY46" fmla="*/ 1806855 h 1916583"/>
              <a:gd name="connsiteX47" fmla="*/ 241402 w 1420015"/>
              <a:gd name="connsiteY47" fmla="*/ 1836115 h 1916583"/>
              <a:gd name="connsiteX48" fmla="*/ 329184 w 1420015"/>
              <a:gd name="connsiteY48" fmla="*/ 1880007 h 1916583"/>
              <a:gd name="connsiteX49" fmla="*/ 402336 w 1420015"/>
              <a:gd name="connsiteY49" fmla="*/ 1901952 h 1916583"/>
              <a:gd name="connsiteX50" fmla="*/ 438912 w 1420015"/>
              <a:gd name="connsiteY50" fmla="*/ 1916583 h 1916583"/>
              <a:gd name="connsiteX51" fmla="*/ 855879 w 1420015"/>
              <a:gd name="connsiteY51" fmla="*/ 1909267 h 1916583"/>
              <a:gd name="connsiteX52" fmla="*/ 907085 w 1420015"/>
              <a:gd name="connsiteY52" fmla="*/ 1894637 h 1916583"/>
              <a:gd name="connsiteX53" fmla="*/ 1053389 w 1420015"/>
              <a:gd name="connsiteY53" fmla="*/ 1880007 h 1916583"/>
              <a:gd name="connsiteX54" fmla="*/ 1119226 w 1420015"/>
              <a:gd name="connsiteY54" fmla="*/ 1865376 h 1916583"/>
              <a:gd name="connsiteX55" fmla="*/ 1163117 w 1420015"/>
              <a:gd name="connsiteY55" fmla="*/ 1858061 h 1916583"/>
              <a:gd name="connsiteX56" fmla="*/ 1272845 w 1420015"/>
              <a:gd name="connsiteY56" fmla="*/ 1850746 h 1916583"/>
              <a:gd name="connsiteX57" fmla="*/ 1302106 w 1420015"/>
              <a:gd name="connsiteY57" fmla="*/ 1843431 h 1916583"/>
              <a:gd name="connsiteX58" fmla="*/ 1419149 w 1420015"/>
              <a:gd name="connsiteY58" fmla="*/ 1814170 h 1916583"/>
              <a:gd name="connsiteX59" fmla="*/ 1419149 w 1420015"/>
              <a:gd name="connsiteY59" fmla="*/ 1821485 h 191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420015" h="1916583">
                <a:moveTo>
                  <a:pt x="1419149" y="1821485"/>
                </a:moveTo>
                <a:cubicBezTo>
                  <a:pt x="1417930" y="1756867"/>
                  <a:pt x="1418199" y="1558006"/>
                  <a:pt x="1411834" y="1426464"/>
                </a:cubicBezTo>
                <a:cubicBezTo>
                  <a:pt x="1410862" y="1406380"/>
                  <a:pt x="1404672" y="1386612"/>
                  <a:pt x="1397204" y="1367943"/>
                </a:cubicBezTo>
                <a:lnTo>
                  <a:pt x="1382573" y="1331367"/>
                </a:lnTo>
                <a:cubicBezTo>
                  <a:pt x="1385011" y="1202132"/>
                  <a:pt x="1389888" y="1072919"/>
                  <a:pt x="1389888" y="943661"/>
                </a:cubicBezTo>
                <a:cubicBezTo>
                  <a:pt x="1389888" y="758327"/>
                  <a:pt x="1387092" y="572985"/>
                  <a:pt x="1382573" y="387706"/>
                </a:cubicBezTo>
                <a:cubicBezTo>
                  <a:pt x="1382157" y="370663"/>
                  <a:pt x="1375702" y="339974"/>
                  <a:pt x="1367943" y="321869"/>
                </a:cubicBezTo>
                <a:cubicBezTo>
                  <a:pt x="1363647" y="311846"/>
                  <a:pt x="1357608" y="302631"/>
                  <a:pt x="1353312" y="292608"/>
                </a:cubicBezTo>
                <a:cubicBezTo>
                  <a:pt x="1342186" y="266648"/>
                  <a:pt x="1351449" y="272147"/>
                  <a:pt x="1331367" y="248717"/>
                </a:cubicBezTo>
                <a:cubicBezTo>
                  <a:pt x="1298100" y="209904"/>
                  <a:pt x="1309062" y="228555"/>
                  <a:pt x="1272845" y="197511"/>
                </a:cubicBezTo>
                <a:cubicBezTo>
                  <a:pt x="1264990" y="190778"/>
                  <a:pt x="1258847" y="182188"/>
                  <a:pt x="1250900" y="175565"/>
                </a:cubicBezTo>
                <a:cubicBezTo>
                  <a:pt x="1244146" y="169937"/>
                  <a:pt x="1235819" y="166427"/>
                  <a:pt x="1228954" y="160935"/>
                </a:cubicBezTo>
                <a:cubicBezTo>
                  <a:pt x="1204193" y="141126"/>
                  <a:pt x="1214193" y="131630"/>
                  <a:pt x="1170432" y="117043"/>
                </a:cubicBezTo>
                <a:cubicBezTo>
                  <a:pt x="1090406" y="90368"/>
                  <a:pt x="1211617" y="132910"/>
                  <a:pt x="1126541" y="95098"/>
                </a:cubicBezTo>
                <a:cubicBezTo>
                  <a:pt x="1093595" y="80455"/>
                  <a:pt x="1088150" y="84130"/>
                  <a:pt x="1060704" y="73152"/>
                </a:cubicBezTo>
                <a:cubicBezTo>
                  <a:pt x="969827" y="36802"/>
                  <a:pt x="1083542" y="81457"/>
                  <a:pt x="980237" y="43891"/>
                </a:cubicBezTo>
                <a:cubicBezTo>
                  <a:pt x="967896" y="39403"/>
                  <a:pt x="956349" y="32644"/>
                  <a:pt x="943661" y="29261"/>
                </a:cubicBezTo>
                <a:cubicBezTo>
                  <a:pt x="879269" y="12090"/>
                  <a:pt x="868219" y="15788"/>
                  <a:pt x="804672" y="7315"/>
                </a:cubicBezTo>
                <a:cubicBezTo>
                  <a:pt x="789970" y="5355"/>
                  <a:pt x="775411" y="2438"/>
                  <a:pt x="760781" y="0"/>
                </a:cubicBezTo>
                <a:cubicBezTo>
                  <a:pt x="643738" y="2438"/>
                  <a:pt x="526540" y="821"/>
                  <a:pt x="409652" y="7315"/>
                </a:cubicBezTo>
                <a:cubicBezTo>
                  <a:pt x="394254" y="8170"/>
                  <a:pt x="365760" y="21946"/>
                  <a:pt x="365760" y="21946"/>
                </a:cubicBezTo>
                <a:cubicBezTo>
                  <a:pt x="323834" y="84835"/>
                  <a:pt x="379660" y="10826"/>
                  <a:pt x="329184" y="51207"/>
                </a:cubicBezTo>
                <a:cubicBezTo>
                  <a:pt x="322319" y="56699"/>
                  <a:pt x="320046" y="66287"/>
                  <a:pt x="314554" y="73152"/>
                </a:cubicBezTo>
                <a:cubicBezTo>
                  <a:pt x="310246" y="78538"/>
                  <a:pt x="304232" y="82397"/>
                  <a:pt x="299924" y="87783"/>
                </a:cubicBezTo>
                <a:cubicBezTo>
                  <a:pt x="294432" y="94648"/>
                  <a:pt x="290785" y="102863"/>
                  <a:pt x="285293" y="109728"/>
                </a:cubicBezTo>
                <a:cubicBezTo>
                  <a:pt x="273378" y="124622"/>
                  <a:pt x="265017" y="128123"/>
                  <a:pt x="248717" y="138989"/>
                </a:cubicBezTo>
                <a:cubicBezTo>
                  <a:pt x="181453" y="239884"/>
                  <a:pt x="255184" y="139838"/>
                  <a:pt x="190196" y="204826"/>
                </a:cubicBezTo>
                <a:cubicBezTo>
                  <a:pt x="183979" y="211043"/>
                  <a:pt x="181057" y="219906"/>
                  <a:pt x="175565" y="226771"/>
                </a:cubicBezTo>
                <a:cubicBezTo>
                  <a:pt x="171257" y="232157"/>
                  <a:pt x="165812" y="236525"/>
                  <a:pt x="160935" y="241402"/>
                </a:cubicBezTo>
                <a:cubicBezTo>
                  <a:pt x="158497" y="248717"/>
                  <a:pt x="158102" y="257073"/>
                  <a:pt x="153620" y="263347"/>
                </a:cubicBezTo>
                <a:cubicBezTo>
                  <a:pt x="145602" y="274571"/>
                  <a:pt x="133336" y="282135"/>
                  <a:pt x="124359" y="292608"/>
                </a:cubicBezTo>
                <a:cubicBezTo>
                  <a:pt x="118637" y="299283"/>
                  <a:pt x="114388" y="307098"/>
                  <a:pt x="109728" y="314554"/>
                </a:cubicBezTo>
                <a:cubicBezTo>
                  <a:pt x="102192" y="326611"/>
                  <a:pt x="94141" y="338413"/>
                  <a:pt x="87783" y="351130"/>
                </a:cubicBezTo>
                <a:cubicBezTo>
                  <a:pt x="68792" y="389114"/>
                  <a:pt x="94414" y="359129"/>
                  <a:pt x="65837" y="387706"/>
                </a:cubicBezTo>
                <a:cubicBezTo>
                  <a:pt x="60960" y="402336"/>
                  <a:pt x="51823" y="416188"/>
                  <a:pt x="51207" y="431597"/>
                </a:cubicBezTo>
                <a:cubicBezTo>
                  <a:pt x="43299" y="629297"/>
                  <a:pt x="53923" y="554299"/>
                  <a:pt x="36576" y="658368"/>
                </a:cubicBezTo>
                <a:cubicBezTo>
                  <a:pt x="34283" y="699637"/>
                  <a:pt x="30077" y="810339"/>
                  <a:pt x="21946" y="863194"/>
                </a:cubicBezTo>
                <a:cubicBezTo>
                  <a:pt x="20774" y="870815"/>
                  <a:pt x="16501" y="877659"/>
                  <a:pt x="14631" y="885139"/>
                </a:cubicBezTo>
                <a:cubicBezTo>
                  <a:pt x="6254" y="918647"/>
                  <a:pt x="4442" y="944708"/>
                  <a:pt x="0" y="980237"/>
                </a:cubicBezTo>
                <a:cubicBezTo>
                  <a:pt x="2439" y="1150925"/>
                  <a:pt x="3481" y="1321639"/>
                  <a:pt x="7316" y="1492301"/>
                </a:cubicBezTo>
                <a:cubicBezTo>
                  <a:pt x="8358" y="1538683"/>
                  <a:pt x="10612" y="1585071"/>
                  <a:pt x="14631" y="1631290"/>
                </a:cubicBezTo>
                <a:cubicBezTo>
                  <a:pt x="15502" y="1641306"/>
                  <a:pt x="17986" y="1651310"/>
                  <a:pt x="21946" y="1660551"/>
                </a:cubicBezTo>
                <a:cubicBezTo>
                  <a:pt x="25409" y="1668632"/>
                  <a:pt x="32214" y="1674863"/>
                  <a:pt x="36576" y="1682496"/>
                </a:cubicBezTo>
                <a:cubicBezTo>
                  <a:pt x="41986" y="1691964"/>
                  <a:pt x="44226" y="1703380"/>
                  <a:pt x="51207" y="1711757"/>
                </a:cubicBezTo>
                <a:cubicBezTo>
                  <a:pt x="56835" y="1718511"/>
                  <a:pt x="65837" y="1721510"/>
                  <a:pt x="73152" y="1726387"/>
                </a:cubicBezTo>
                <a:cubicBezTo>
                  <a:pt x="75591" y="1733702"/>
                  <a:pt x="75986" y="1742058"/>
                  <a:pt x="80468" y="1748333"/>
                </a:cubicBezTo>
                <a:cubicBezTo>
                  <a:pt x="106406" y="1784647"/>
                  <a:pt x="127027" y="1784658"/>
                  <a:pt x="168250" y="1806855"/>
                </a:cubicBezTo>
                <a:cubicBezTo>
                  <a:pt x="224075" y="1836914"/>
                  <a:pt x="183375" y="1824510"/>
                  <a:pt x="241402" y="1836115"/>
                </a:cubicBezTo>
                <a:cubicBezTo>
                  <a:pt x="273766" y="1868481"/>
                  <a:pt x="252811" y="1851368"/>
                  <a:pt x="329184" y="1880007"/>
                </a:cubicBezTo>
                <a:cubicBezTo>
                  <a:pt x="464886" y="1930895"/>
                  <a:pt x="304482" y="1869333"/>
                  <a:pt x="402336" y="1901952"/>
                </a:cubicBezTo>
                <a:cubicBezTo>
                  <a:pt x="414793" y="1906105"/>
                  <a:pt x="426720" y="1911706"/>
                  <a:pt x="438912" y="1916583"/>
                </a:cubicBezTo>
                <a:cubicBezTo>
                  <a:pt x="577901" y="1914144"/>
                  <a:pt x="717021" y="1915776"/>
                  <a:pt x="855879" y="1909267"/>
                </a:cubicBezTo>
                <a:cubicBezTo>
                  <a:pt x="873611" y="1908436"/>
                  <a:pt x="889788" y="1898629"/>
                  <a:pt x="907085" y="1894637"/>
                </a:cubicBezTo>
                <a:cubicBezTo>
                  <a:pt x="953496" y="1883927"/>
                  <a:pt x="1008263" y="1883230"/>
                  <a:pt x="1053389" y="1880007"/>
                </a:cubicBezTo>
                <a:cubicBezTo>
                  <a:pt x="1084704" y="1872177"/>
                  <a:pt x="1085168" y="1871568"/>
                  <a:pt x="1119226" y="1865376"/>
                </a:cubicBezTo>
                <a:cubicBezTo>
                  <a:pt x="1133819" y="1862723"/>
                  <a:pt x="1148352" y="1859467"/>
                  <a:pt x="1163117" y="1858061"/>
                </a:cubicBezTo>
                <a:cubicBezTo>
                  <a:pt x="1199609" y="1854586"/>
                  <a:pt x="1236269" y="1853184"/>
                  <a:pt x="1272845" y="1850746"/>
                </a:cubicBezTo>
                <a:cubicBezTo>
                  <a:pt x="1282599" y="1848308"/>
                  <a:pt x="1292114" y="1844541"/>
                  <a:pt x="1302106" y="1843431"/>
                </a:cubicBezTo>
                <a:cubicBezTo>
                  <a:pt x="1380985" y="1834666"/>
                  <a:pt x="1393833" y="1864803"/>
                  <a:pt x="1419149" y="1814170"/>
                </a:cubicBezTo>
                <a:cubicBezTo>
                  <a:pt x="1420239" y="1811989"/>
                  <a:pt x="1420368" y="1886103"/>
                  <a:pt x="1419149" y="1821485"/>
                </a:cubicBezTo>
                <a:close/>
              </a:path>
            </a:pathLst>
          </a:cu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7" name="Group 216"/>
          <p:cNvGrpSpPr/>
          <p:nvPr/>
        </p:nvGrpSpPr>
        <p:grpSpPr>
          <a:xfrm>
            <a:off x="736958" y="1994294"/>
            <a:ext cx="1544669" cy="1894737"/>
            <a:chOff x="679925" y="1679257"/>
            <a:chExt cx="2062290" cy="2708660"/>
          </a:xfrm>
        </p:grpSpPr>
        <p:grpSp>
          <p:nvGrpSpPr>
            <p:cNvPr id="218" name="Group 217"/>
            <p:cNvGrpSpPr/>
            <p:nvPr/>
          </p:nvGrpSpPr>
          <p:grpSpPr>
            <a:xfrm>
              <a:off x="679925" y="2342911"/>
              <a:ext cx="1168888" cy="1201964"/>
              <a:chOff x="1930533" y="4800926"/>
              <a:chExt cx="1634541" cy="1583947"/>
            </a:xfrm>
          </p:grpSpPr>
          <p:sp>
            <p:nvSpPr>
              <p:cNvPr id="261" name="Rectangle 26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62" name="Straight Connector 261"/>
              <p:cNvCxnSpPr>
                <a:stCxn id="261" idx="0"/>
                <a:endCxn id="26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6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Straight Connector 26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1" name="Group 27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72" name="Straight Connector 27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Straight Connector 27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Straight Connector 27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" name="Straight Connector 27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Straight Connector 27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Straight Connector 27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Straight Connector 27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Straight Connector 27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Straight Connector 27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9" name="Group 218"/>
            <p:cNvGrpSpPr/>
            <p:nvPr/>
          </p:nvGrpSpPr>
          <p:grpSpPr>
            <a:xfrm>
              <a:off x="1573327" y="1679257"/>
              <a:ext cx="1168888" cy="1201964"/>
              <a:chOff x="1930533" y="4800926"/>
              <a:chExt cx="1634541" cy="1583947"/>
            </a:xfrm>
          </p:grpSpPr>
          <p:sp>
            <p:nvSpPr>
              <p:cNvPr id="241" name="Rectangle 24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42" name="Straight Connector 241"/>
              <p:cNvCxnSpPr>
                <a:stCxn id="241" idx="0"/>
                <a:endCxn id="24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Connector 24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1" name="Group 25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52" name="Straight Connector 25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3" name="Straight Connector 25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4" name="Straight Connector 25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5" name="Straight Connector 25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6" name="Straight Connector 25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7" name="Straight Connector 25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8" name="Straight Connector 25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9" name="Straight Connector 25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0" name="Straight Connector 25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0" name="Group 219"/>
            <p:cNvGrpSpPr/>
            <p:nvPr/>
          </p:nvGrpSpPr>
          <p:grpSpPr>
            <a:xfrm>
              <a:off x="1187982" y="3185953"/>
              <a:ext cx="1168888" cy="1201964"/>
              <a:chOff x="1930533" y="4800926"/>
              <a:chExt cx="1634541" cy="1583947"/>
            </a:xfrm>
          </p:grpSpPr>
          <p:sp>
            <p:nvSpPr>
              <p:cNvPr id="221" name="Rectangle 22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22" name="Straight Connector 221"/>
              <p:cNvCxnSpPr>
                <a:stCxn id="221" idx="0"/>
                <a:endCxn id="22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Straight Connector 22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Connector 22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1" name="Group 23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32" name="Straight Connector 23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" name="Straight Connector 23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Straight Connector 23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5" name="Straight Connector 23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" name="Straight Connector 23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" name="Straight Connector 23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8" name="Straight Connector 23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" name="Straight Connector 23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" name="Straight Connector 23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2970280926"/>
      </p:ext>
    </p:extLst>
  </p:cSld>
  <p:clrMapOvr>
    <a:masterClrMapping/>
  </p:clrMapOvr>
  <p:transition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9769E-6 L 0.0007 0.342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9852E-6 L -0.04513 0.2924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146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0.01927 0.2810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41" grpId="0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grpSp>
        <p:nvGrpSpPr>
          <p:cNvPr id="8" name="Group 1495"/>
          <p:cNvGrpSpPr>
            <a:grpSpLocks/>
          </p:cNvGrpSpPr>
          <p:nvPr/>
        </p:nvGrpSpPr>
        <p:grpSpPr bwMode="auto">
          <a:xfrm>
            <a:off x="2695140" y="1990567"/>
            <a:ext cx="521103" cy="1431701"/>
            <a:chOff x="0" y="0"/>
            <a:chExt cx="671493" cy="1845668"/>
          </a:xfrm>
        </p:grpSpPr>
        <p:sp>
          <p:nvSpPr>
            <p:cNvPr id="9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3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6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48" name="Group 1495"/>
          <p:cNvGrpSpPr>
            <a:grpSpLocks/>
          </p:cNvGrpSpPr>
          <p:nvPr/>
        </p:nvGrpSpPr>
        <p:grpSpPr bwMode="auto">
          <a:xfrm>
            <a:off x="2847540" y="2142967"/>
            <a:ext cx="521103" cy="1431701"/>
            <a:chOff x="0" y="0"/>
            <a:chExt cx="671493" cy="1845668"/>
          </a:xfrm>
        </p:grpSpPr>
        <p:sp>
          <p:nvSpPr>
            <p:cNvPr id="49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0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1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2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3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4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5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6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7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58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6300192" y="2021385"/>
            <a:ext cx="2412268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3 2 </a:t>
            </a:r>
            <a:r>
              <a:rPr lang="en-GB" sz="6600" dirty="0">
                <a:solidFill>
                  <a:schemeClr val="bg1"/>
                </a:solidFill>
              </a:rPr>
              <a:t>4</a:t>
            </a:r>
            <a:endParaRPr lang="en-GB" sz="6600" dirty="0" smtClean="0">
              <a:solidFill>
                <a:schemeClr val="bg1"/>
              </a:solidFill>
            </a:endParaRPr>
          </a:p>
          <a:p>
            <a:pPr algn="r" rtl="0" latinLnBrk="1" hangingPunct="0"/>
            <a:r>
              <a:rPr lang="en-GB" sz="6600" dirty="0" smtClean="0">
                <a:solidFill>
                  <a:schemeClr val="bg1"/>
                </a:solidFill>
              </a:rPr>
              <a:t>+   </a:t>
            </a:r>
            <a:r>
              <a:rPr lang="en-GB" sz="6600" dirty="0">
                <a:solidFill>
                  <a:schemeClr val="bg1"/>
                </a:solidFill>
              </a:rPr>
              <a:t>9</a:t>
            </a:r>
            <a:r>
              <a:rPr lang="en-GB" sz="6600" dirty="0" smtClean="0">
                <a:solidFill>
                  <a:schemeClr val="bg1"/>
                </a:solidFill>
              </a:rPr>
              <a:t> 1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105" name="Straight Connector 104"/>
          <p:cNvCxnSpPr/>
          <p:nvPr/>
        </p:nvCxnSpPr>
        <p:spPr>
          <a:xfrm flipH="1" flipV="1">
            <a:off x="6616224" y="4128784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8272408" y="4135501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5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528185" y="4131957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1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6727138" y="4156942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4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10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TO in columns and record as column addition with exchange: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39" name="Shape 1530"/>
          <p:cNvSpPr/>
          <p:nvPr/>
        </p:nvSpPr>
        <p:spPr>
          <a:xfrm>
            <a:off x="5621262" y="5688839"/>
            <a:ext cx="144016" cy="134692"/>
          </a:xfrm>
          <a:prstGeom prst="rect">
            <a:avLst/>
          </a:prstGeom>
          <a:solidFill>
            <a:srgbClr val="FFFF00"/>
          </a:solidFill>
          <a:ln>
            <a:solidFill/>
            <a:round/>
          </a:ln>
        </p:spPr>
        <p:txBody>
          <a:bodyPr lIns="0" tIns="0" rIns="0" bIns="0"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 sz="1800">
                <a:uFill>
                  <a:solidFill/>
                </a:uFill>
                <a:latin typeface="+mn-lt"/>
                <a:ea typeface="+mn-ea"/>
                <a:cs typeface="+mn-cs"/>
                <a:sym typeface="Arial"/>
              </a:defRPr>
            </a:pPr>
            <a:endParaRPr sz="1800" u="sng" kern="0">
              <a:solidFill>
                <a:sysClr val="windowText" lastClr="000000"/>
              </a:solidFill>
              <a:uFill>
                <a:solidFill/>
              </a:uFill>
              <a:latin typeface="+mn-lt"/>
              <a:cs typeface="+mn-cs"/>
              <a:sym typeface="Arial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238104" y="2405593"/>
            <a:ext cx="383158" cy="603250"/>
            <a:chOff x="5238104" y="2405593"/>
            <a:chExt cx="383158" cy="603250"/>
          </a:xfrm>
        </p:grpSpPr>
        <p:sp>
          <p:nvSpPr>
            <p:cNvPr id="35" name="Shape 1530"/>
            <p:cNvSpPr/>
            <p:nvPr/>
          </p:nvSpPr>
          <p:spPr>
            <a:xfrm>
              <a:off x="5324846" y="240559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6" name="Shape 1530"/>
            <p:cNvSpPr/>
            <p:nvPr/>
          </p:nvSpPr>
          <p:spPr>
            <a:xfrm>
              <a:off x="5477246" y="255799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7" name="Shape 1530"/>
            <p:cNvSpPr/>
            <p:nvPr/>
          </p:nvSpPr>
          <p:spPr>
            <a:xfrm>
              <a:off x="5477246" y="255799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8104" y="2710393"/>
              <a:ext cx="311150" cy="298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Shape 1530"/>
            <p:cNvSpPr/>
            <p:nvPr/>
          </p:nvSpPr>
          <p:spPr>
            <a:xfrm>
              <a:off x="5477246" y="2557993"/>
              <a:ext cx="144016" cy="134692"/>
            </a:xfrm>
            <a:prstGeom prst="rect">
              <a:avLst/>
            </a:prstGeom>
            <a:solidFill>
              <a:srgbClr val="FFFF00"/>
            </a:solidFill>
            <a:ln>
              <a:solidFill/>
              <a:round/>
            </a:ln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sp>
        <p:nvSpPr>
          <p:cNvPr id="141" name="TextBox 140"/>
          <p:cNvSpPr txBox="1"/>
          <p:nvPr/>
        </p:nvSpPr>
        <p:spPr>
          <a:xfrm>
            <a:off x="6908812" y="5105041"/>
            <a:ext cx="615516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600" dirty="0" smtClean="0">
                <a:solidFill>
                  <a:schemeClr val="bg1"/>
                </a:solidFill>
              </a:rPr>
              <a:t>1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  <p:grpSp>
        <p:nvGrpSpPr>
          <p:cNvPr id="102" name="Group 1495"/>
          <p:cNvGrpSpPr>
            <a:grpSpLocks/>
          </p:cNvGrpSpPr>
          <p:nvPr/>
        </p:nvGrpSpPr>
        <p:grpSpPr bwMode="auto">
          <a:xfrm>
            <a:off x="3814528" y="4777919"/>
            <a:ext cx="521103" cy="1431701"/>
            <a:chOff x="0" y="0"/>
            <a:chExt cx="671493" cy="1845668"/>
          </a:xfrm>
        </p:grpSpPr>
        <p:sp>
          <p:nvSpPr>
            <p:cNvPr id="10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09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2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3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4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5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6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7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8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19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20" name="Group 1495"/>
          <p:cNvGrpSpPr>
            <a:grpSpLocks/>
          </p:cNvGrpSpPr>
          <p:nvPr/>
        </p:nvGrpSpPr>
        <p:grpSpPr bwMode="auto">
          <a:xfrm>
            <a:off x="3941717" y="5104984"/>
            <a:ext cx="521103" cy="1431701"/>
            <a:chOff x="0" y="0"/>
            <a:chExt cx="671493" cy="1845668"/>
          </a:xfrm>
        </p:grpSpPr>
        <p:sp>
          <p:nvSpPr>
            <p:cNvPr id="12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2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3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42" name="Group 1495"/>
          <p:cNvGrpSpPr>
            <a:grpSpLocks/>
          </p:cNvGrpSpPr>
          <p:nvPr/>
        </p:nvGrpSpPr>
        <p:grpSpPr bwMode="auto">
          <a:xfrm>
            <a:off x="4142925" y="5149275"/>
            <a:ext cx="521103" cy="1431701"/>
            <a:chOff x="0" y="0"/>
            <a:chExt cx="671493" cy="1845668"/>
          </a:xfrm>
        </p:grpSpPr>
        <p:sp>
          <p:nvSpPr>
            <p:cNvPr id="14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4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5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6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7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8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49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0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1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52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72" name="Group 1495"/>
          <p:cNvGrpSpPr>
            <a:grpSpLocks/>
          </p:cNvGrpSpPr>
          <p:nvPr/>
        </p:nvGrpSpPr>
        <p:grpSpPr bwMode="auto">
          <a:xfrm>
            <a:off x="4410937" y="5199154"/>
            <a:ext cx="521103" cy="1431701"/>
            <a:chOff x="0" y="0"/>
            <a:chExt cx="671493" cy="1845668"/>
          </a:xfrm>
        </p:grpSpPr>
        <p:sp>
          <p:nvSpPr>
            <p:cNvPr id="173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4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5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6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7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8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79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0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1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2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83" name="Group 1495"/>
          <p:cNvGrpSpPr>
            <a:grpSpLocks/>
          </p:cNvGrpSpPr>
          <p:nvPr/>
        </p:nvGrpSpPr>
        <p:grpSpPr bwMode="auto">
          <a:xfrm>
            <a:off x="3439916" y="4686714"/>
            <a:ext cx="521103" cy="1431701"/>
            <a:chOff x="0" y="0"/>
            <a:chExt cx="671493" cy="1845668"/>
          </a:xfrm>
        </p:grpSpPr>
        <p:sp>
          <p:nvSpPr>
            <p:cNvPr id="184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5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6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7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8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89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0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1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2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3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94" name="Group 1495"/>
          <p:cNvGrpSpPr>
            <a:grpSpLocks/>
          </p:cNvGrpSpPr>
          <p:nvPr/>
        </p:nvGrpSpPr>
        <p:grpSpPr bwMode="auto">
          <a:xfrm>
            <a:off x="3616706" y="4737743"/>
            <a:ext cx="521103" cy="1431701"/>
            <a:chOff x="0" y="0"/>
            <a:chExt cx="671493" cy="1845668"/>
          </a:xfrm>
        </p:grpSpPr>
        <p:sp>
          <p:nvSpPr>
            <p:cNvPr id="195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6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7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8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199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0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1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2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3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4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05" name="Group 1495"/>
          <p:cNvGrpSpPr>
            <a:grpSpLocks/>
          </p:cNvGrpSpPr>
          <p:nvPr/>
        </p:nvGrpSpPr>
        <p:grpSpPr bwMode="auto">
          <a:xfrm>
            <a:off x="3149186" y="4915688"/>
            <a:ext cx="521103" cy="1431701"/>
            <a:chOff x="0" y="0"/>
            <a:chExt cx="671493" cy="1845668"/>
          </a:xfrm>
        </p:grpSpPr>
        <p:sp>
          <p:nvSpPr>
            <p:cNvPr id="206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7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8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09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0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1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2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3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4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15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16" name="Group 1495"/>
          <p:cNvGrpSpPr>
            <a:grpSpLocks/>
          </p:cNvGrpSpPr>
          <p:nvPr/>
        </p:nvGrpSpPr>
        <p:grpSpPr bwMode="auto">
          <a:xfrm>
            <a:off x="2774574" y="4824483"/>
            <a:ext cx="521103" cy="1431701"/>
            <a:chOff x="0" y="0"/>
            <a:chExt cx="671493" cy="1845668"/>
          </a:xfrm>
        </p:grpSpPr>
        <p:sp>
          <p:nvSpPr>
            <p:cNvPr id="281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2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3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4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5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6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7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8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89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0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291" name="Group 1495"/>
          <p:cNvGrpSpPr>
            <a:grpSpLocks/>
          </p:cNvGrpSpPr>
          <p:nvPr/>
        </p:nvGrpSpPr>
        <p:grpSpPr bwMode="auto">
          <a:xfrm>
            <a:off x="2951364" y="4875512"/>
            <a:ext cx="521103" cy="1431701"/>
            <a:chOff x="0" y="0"/>
            <a:chExt cx="671493" cy="1845668"/>
          </a:xfrm>
        </p:grpSpPr>
        <p:sp>
          <p:nvSpPr>
            <p:cNvPr id="292" name="Shape 1485"/>
            <p:cNvSpPr/>
            <p:nvPr/>
          </p:nvSpPr>
          <p:spPr>
            <a:xfrm rot="6316896">
              <a:off x="463293" y="20382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3" name="Shape 1486"/>
            <p:cNvSpPr/>
            <p:nvPr/>
          </p:nvSpPr>
          <p:spPr>
            <a:xfrm rot="6316896">
              <a:off x="413965" y="201299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4" name="Shape 1487"/>
            <p:cNvSpPr/>
            <p:nvPr/>
          </p:nvSpPr>
          <p:spPr>
            <a:xfrm rot="6316896">
              <a:off x="364637" y="379041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5" name="Shape 1488"/>
            <p:cNvSpPr/>
            <p:nvPr/>
          </p:nvSpPr>
          <p:spPr>
            <a:xfrm rot="6316896">
              <a:off x="315310" y="559958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6" name="Shape 1489"/>
            <p:cNvSpPr/>
            <p:nvPr/>
          </p:nvSpPr>
          <p:spPr>
            <a:xfrm rot="6316896">
              <a:off x="265982" y="73928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7" name="Shape 1490"/>
            <p:cNvSpPr/>
            <p:nvPr/>
          </p:nvSpPr>
          <p:spPr>
            <a:xfrm rot="6316896">
              <a:off x="218245" y="91861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8" name="Shape 1491"/>
            <p:cNvSpPr/>
            <p:nvPr/>
          </p:nvSpPr>
          <p:spPr>
            <a:xfrm rot="6316896">
              <a:off x="168918" y="1097947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299" name="Shape 1492"/>
            <p:cNvSpPr/>
            <p:nvPr/>
          </p:nvSpPr>
          <p:spPr>
            <a:xfrm rot="6316896">
              <a:off x="119590" y="127886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0" name="Shape 1493"/>
            <p:cNvSpPr/>
            <p:nvPr/>
          </p:nvSpPr>
          <p:spPr>
            <a:xfrm rot="6316896">
              <a:off x="70263" y="145819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  <p:sp>
          <p:nvSpPr>
            <p:cNvPr id="301" name="Shape 1494"/>
            <p:cNvSpPr/>
            <p:nvPr/>
          </p:nvSpPr>
          <p:spPr>
            <a:xfrm rot="6316896">
              <a:off x="20935" y="1637523"/>
              <a:ext cx="187265" cy="187763"/>
            </a:xfrm>
            <a:prstGeom prst="rect">
              <a:avLst/>
            </a:prstGeom>
            <a:solidFill>
              <a:srgbClr val="0080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lIns="0" tIns="0" rIns="0" bIns="0" anchor="ctr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 sz="1800">
                  <a:uFill>
                    <a:solidFill/>
                  </a:uFill>
                  <a:latin typeface="+mn-lt"/>
                  <a:ea typeface="+mn-ea"/>
                  <a:cs typeface="+mn-cs"/>
                  <a:sym typeface="Arial"/>
                </a:defRPr>
              </a:pPr>
              <a:endParaRPr sz="1800" kern="0">
                <a:solidFill>
                  <a:sysClr val="windowText" lastClr="000000"/>
                </a:solidFill>
                <a:uFill>
                  <a:solidFill/>
                </a:uFill>
                <a:latin typeface="+mn-lt"/>
                <a:cs typeface="+mn-cs"/>
                <a:sym typeface="Arial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256166" y="4635210"/>
            <a:ext cx="2313539" cy="2013924"/>
            <a:chOff x="2256166" y="4635210"/>
            <a:chExt cx="2313539" cy="2013924"/>
          </a:xfrm>
        </p:grpSpPr>
        <p:sp>
          <p:nvSpPr>
            <p:cNvPr id="3" name="Rounded Rectangle 2"/>
            <p:cNvSpPr/>
            <p:nvPr/>
          </p:nvSpPr>
          <p:spPr>
            <a:xfrm rot="767260">
              <a:off x="2259440" y="4635210"/>
              <a:ext cx="2310265" cy="172789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 rot="833801">
              <a:off x="2256166" y="6310580"/>
              <a:ext cx="163861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solidFill>
                    <a:schemeClr val="bg1"/>
                  </a:solidFill>
                </a:rPr>
                <a:t>exchange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Rounded Rectangle 23"/>
          <p:cNvSpPr/>
          <p:nvPr/>
        </p:nvSpPr>
        <p:spPr>
          <a:xfrm rot="872183">
            <a:off x="1734502" y="4471937"/>
            <a:ext cx="2852549" cy="2194818"/>
          </a:xfrm>
          <a:prstGeom prst="roundRect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2" name="Group 301"/>
          <p:cNvGrpSpPr/>
          <p:nvPr/>
        </p:nvGrpSpPr>
        <p:grpSpPr>
          <a:xfrm>
            <a:off x="1925521" y="5536884"/>
            <a:ext cx="875505" cy="840787"/>
            <a:chOff x="1930533" y="4800926"/>
            <a:chExt cx="1634541" cy="1583947"/>
          </a:xfrm>
        </p:grpSpPr>
        <p:sp>
          <p:nvSpPr>
            <p:cNvPr id="303" name="Rectangle 302"/>
            <p:cNvSpPr/>
            <p:nvPr/>
          </p:nvSpPr>
          <p:spPr>
            <a:xfrm>
              <a:off x="1930596" y="4800927"/>
              <a:ext cx="1634478" cy="158040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4" name="Straight Connector 303"/>
            <p:cNvCxnSpPr>
              <a:stCxn id="303" idx="0"/>
              <a:endCxn id="303" idx="2"/>
            </p:cNvCxnSpPr>
            <p:nvPr/>
          </p:nvCxnSpPr>
          <p:spPr>
            <a:xfrm>
              <a:off x="2747835" y="4800927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/>
            <p:nvPr/>
          </p:nvCxnSpPr>
          <p:spPr>
            <a:xfrm>
              <a:off x="2900235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>
              <a:off x="3059832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>
              <a:off x="323747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>
              <a:off x="3408761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/>
            <p:nvPr/>
          </p:nvCxnSpPr>
          <p:spPr>
            <a:xfrm>
              <a:off x="2065350" y="4800926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/>
            <p:cNvCxnSpPr/>
            <p:nvPr/>
          </p:nvCxnSpPr>
          <p:spPr>
            <a:xfrm>
              <a:off x="2224947" y="4804472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>
              <a:off x="240258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>
              <a:off x="2573876" y="4804471"/>
              <a:ext cx="0" cy="1580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3" name="Group 312"/>
            <p:cNvGrpSpPr/>
            <p:nvPr/>
          </p:nvGrpSpPr>
          <p:grpSpPr>
            <a:xfrm rot="16200000">
              <a:off x="2076098" y="4773855"/>
              <a:ext cx="1343411" cy="1634541"/>
              <a:chOff x="2217750" y="4953326"/>
              <a:chExt cx="1343411" cy="1583947"/>
            </a:xfrm>
          </p:grpSpPr>
          <p:cxnSp>
            <p:nvCxnSpPr>
              <p:cNvPr id="314" name="Straight Connector 313"/>
              <p:cNvCxnSpPr/>
              <p:nvPr/>
            </p:nvCxnSpPr>
            <p:spPr>
              <a:xfrm>
                <a:off x="2900235" y="49533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Straight Connector 314"/>
              <p:cNvCxnSpPr/>
              <p:nvPr/>
            </p:nvCxnSpPr>
            <p:spPr>
              <a:xfrm>
                <a:off x="3052635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/>
              <p:cNvCxnSpPr/>
              <p:nvPr/>
            </p:nvCxnSpPr>
            <p:spPr>
              <a:xfrm>
                <a:off x="3212232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/>
              <p:cNvCxnSpPr/>
              <p:nvPr/>
            </p:nvCxnSpPr>
            <p:spPr>
              <a:xfrm>
                <a:off x="338987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Straight Connector 317"/>
              <p:cNvCxnSpPr/>
              <p:nvPr/>
            </p:nvCxnSpPr>
            <p:spPr>
              <a:xfrm>
                <a:off x="3561161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Straight Connector 318"/>
              <p:cNvCxnSpPr/>
              <p:nvPr/>
            </p:nvCxnSpPr>
            <p:spPr>
              <a:xfrm>
                <a:off x="2217750" y="49533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Straight Connector 319"/>
              <p:cNvCxnSpPr/>
              <p:nvPr/>
            </p:nvCxnSpPr>
            <p:spPr>
              <a:xfrm>
                <a:off x="2377347" y="49568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/>
              <p:cNvCxnSpPr/>
              <p:nvPr/>
            </p:nvCxnSpPr>
            <p:spPr>
              <a:xfrm>
                <a:off x="255498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Straight Connector 321"/>
              <p:cNvCxnSpPr/>
              <p:nvPr/>
            </p:nvCxnSpPr>
            <p:spPr>
              <a:xfrm>
                <a:off x="2726276" y="49568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24"/>
          <p:cNvGrpSpPr/>
          <p:nvPr/>
        </p:nvGrpSpPr>
        <p:grpSpPr>
          <a:xfrm>
            <a:off x="736958" y="1994294"/>
            <a:ext cx="1544669" cy="1894737"/>
            <a:chOff x="736958" y="1994294"/>
            <a:chExt cx="1544669" cy="1894737"/>
          </a:xfrm>
        </p:grpSpPr>
        <p:grpSp>
          <p:nvGrpSpPr>
            <p:cNvPr id="218" name="Group 217"/>
            <p:cNvGrpSpPr/>
            <p:nvPr/>
          </p:nvGrpSpPr>
          <p:grpSpPr>
            <a:xfrm>
              <a:off x="736958" y="2458527"/>
              <a:ext cx="875505" cy="840787"/>
              <a:chOff x="1930533" y="4800926"/>
              <a:chExt cx="1634541" cy="1583947"/>
            </a:xfrm>
          </p:grpSpPr>
          <p:sp>
            <p:nvSpPr>
              <p:cNvPr id="261" name="Rectangle 26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62" name="Straight Connector 261"/>
              <p:cNvCxnSpPr>
                <a:stCxn id="261" idx="0"/>
                <a:endCxn id="26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6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Straight Connector 26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1" name="Group 27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72" name="Straight Connector 27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Straight Connector 27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Straight Connector 27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" name="Straight Connector 27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Straight Connector 27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Straight Connector 27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Straight Connector 27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Straight Connector 27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Straight Connector 27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19" name="Group 218"/>
            <p:cNvGrpSpPr/>
            <p:nvPr/>
          </p:nvGrpSpPr>
          <p:grpSpPr>
            <a:xfrm>
              <a:off x="1406122" y="1994294"/>
              <a:ext cx="875505" cy="840787"/>
              <a:chOff x="1930533" y="4800926"/>
              <a:chExt cx="1634541" cy="1583947"/>
            </a:xfrm>
          </p:grpSpPr>
          <p:sp>
            <p:nvSpPr>
              <p:cNvPr id="241" name="Rectangle 24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42" name="Straight Connector 241"/>
              <p:cNvCxnSpPr>
                <a:stCxn id="241" idx="0"/>
                <a:endCxn id="24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Connector 24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0" name="Straight Connector 24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1" name="Group 25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52" name="Straight Connector 25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3" name="Straight Connector 25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4" name="Straight Connector 25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5" name="Straight Connector 25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6" name="Straight Connector 25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7" name="Straight Connector 25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8" name="Straight Connector 25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9" name="Straight Connector 25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0" name="Straight Connector 25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20" name="Group 219"/>
            <p:cNvGrpSpPr/>
            <p:nvPr/>
          </p:nvGrpSpPr>
          <p:grpSpPr>
            <a:xfrm>
              <a:off x="1117496" y="3048244"/>
              <a:ext cx="875505" cy="840787"/>
              <a:chOff x="1930533" y="4800926"/>
              <a:chExt cx="1634541" cy="1583947"/>
            </a:xfrm>
          </p:grpSpPr>
          <p:sp>
            <p:nvSpPr>
              <p:cNvPr id="221" name="Rectangle 220"/>
              <p:cNvSpPr/>
              <p:nvPr/>
            </p:nvSpPr>
            <p:spPr>
              <a:xfrm>
                <a:off x="1930596" y="4800927"/>
                <a:ext cx="1634478" cy="158040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22" name="Straight Connector 221"/>
              <p:cNvCxnSpPr>
                <a:stCxn id="221" idx="0"/>
                <a:endCxn id="221" idx="2"/>
              </p:cNvCxnSpPr>
              <p:nvPr/>
            </p:nvCxnSpPr>
            <p:spPr>
              <a:xfrm>
                <a:off x="2747835" y="4800927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/>
              <p:cNvCxnSpPr/>
              <p:nvPr/>
            </p:nvCxnSpPr>
            <p:spPr>
              <a:xfrm>
                <a:off x="2900235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/>
              <p:cNvCxnSpPr/>
              <p:nvPr/>
            </p:nvCxnSpPr>
            <p:spPr>
              <a:xfrm>
                <a:off x="3059832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Straight Connector 224"/>
              <p:cNvCxnSpPr/>
              <p:nvPr/>
            </p:nvCxnSpPr>
            <p:spPr>
              <a:xfrm>
                <a:off x="323747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/>
              <p:cNvCxnSpPr/>
              <p:nvPr/>
            </p:nvCxnSpPr>
            <p:spPr>
              <a:xfrm>
                <a:off x="3408761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2065350" y="4800926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>
                <a:off x="2224947" y="4804472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>
                <a:off x="240258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Connector 229"/>
              <p:cNvCxnSpPr/>
              <p:nvPr/>
            </p:nvCxnSpPr>
            <p:spPr>
              <a:xfrm>
                <a:off x="2573876" y="4804471"/>
                <a:ext cx="0" cy="158040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1" name="Group 230"/>
              <p:cNvGrpSpPr/>
              <p:nvPr/>
            </p:nvGrpSpPr>
            <p:grpSpPr>
              <a:xfrm rot="16200000">
                <a:off x="2076098" y="4773855"/>
                <a:ext cx="1343411" cy="1634541"/>
                <a:chOff x="2217750" y="4953326"/>
                <a:chExt cx="1343411" cy="1583947"/>
              </a:xfrm>
            </p:grpSpPr>
            <p:cxnSp>
              <p:nvCxnSpPr>
                <p:cNvPr id="232" name="Straight Connector 231"/>
                <p:cNvCxnSpPr/>
                <p:nvPr/>
              </p:nvCxnSpPr>
              <p:spPr>
                <a:xfrm>
                  <a:off x="2900235" y="4953327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" name="Straight Connector 232"/>
                <p:cNvCxnSpPr/>
                <p:nvPr/>
              </p:nvCxnSpPr>
              <p:spPr>
                <a:xfrm>
                  <a:off x="3052635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Straight Connector 233"/>
                <p:cNvCxnSpPr/>
                <p:nvPr/>
              </p:nvCxnSpPr>
              <p:spPr>
                <a:xfrm>
                  <a:off x="3212232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5" name="Straight Connector 234"/>
                <p:cNvCxnSpPr/>
                <p:nvPr/>
              </p:nvCxnSpPr>
              <p:spPr>
                <a:xfrm>
                  <a:off x="338987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" name="Straight Connector 235"/>
                <p:cNvCxnSpPr/>
                <p:nvPr/>
              </p:nvCxnSpPr>
              <p:spPr>
                <a:xfrm>
                  <a:off x="3561161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" name="Straight Connector 236"/>
                <p:cNvCxnSpPr/>
                <p:nvPr/>
              </p:nvCxnSpPr>
              <p:spPr>
                <a:xfrm>
                  <a:off x="2217750" y="4953326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8" name="Straight Connector 237"/>
                <p:cNvCxnSpPr/>
                <p:nvPr/>
              </p:nvCxnSpPr>
              <p:spPr>
                <a:xfrm>
                  <a:off x="2377347" y="4956872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" name="Straight Connector 238"/>
                <p:cNvCxnSpPr/>
                <p:nvPr/>
              </p:nvCxnSpPr>
              <p:spPr>
                <a:xfrm>
                  <a:off x="255498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" name="Straight Connector 239"/>
                <p:cNvCxnSpPr/>
                <p:nvPr/>
              </p:nvCxnSpPr>
              <p:spPr>
                <a:xfrm>
                  <a:off x="2726276" y="4956871"/>
                  <a:ext cx="0" cy="15804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254931518"/>
      </p:ext>
    </p:extLst>
  </p:cSld>
  <p:clrMapOvr>
    <a:masterClrMapping/>
  </p:clrMapOvr>
  <p:transition/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2 0.07384 L -0.00712 0.39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02899 0.3560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" y="1780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02795 0.357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" y="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0.03507 0.3650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1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41" grpId="0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10" name="Shape 3204"/>
          <p:cNvSpPr/>
          <p:nvPr/>
        </p:nvSpPr>
        <p:spPr>
          <a:xfrm>
            <a:off x="361950" y="260648"/>
            <a:ext cx="7522418" cy="2072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TO in columns and record as column addition with exchange across two place value columns: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2896"/>
            <a:ext cx="4536504" cy="3619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960536"/>
      </p:ext>
    </p:extLst>
  </p:cSld>
  <p:clrMapOvr>
    <a:masterClrMapping/>
  </p:clrMapOvr>
  <p:transition/>
  <p:timing>
    <p:tnLst>
      <p:par>
        <p:cTn id="1" dur="indefinite" restart="never" fill="hold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10" name="Shape 3204"/>
          <p:cNvSpPr/>
          <p:nvPr/>
        </p:nvSpPr>
        <p:spPr>
          <a:xfrm>
            <a:off x="361950" y="260648"/>
            <a:ext cx="7522418" cy="2072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TO in columns and record as column addition with exchange across two place value columns: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2896"/>
            <a:ext cx="4536504" cy="3619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9967620"/>
      </p:ext>
    </p:extLst>
  </p:cSld>
  <p:clrMapOvr>
    <a:masterClrMapping/>
  </p:clrMapOvr>
  <p:transition/>
  <p:timing>
    <p:tnLst>
      <p:par>
        <p:cTn id="1" dur="indefinite" restart="never" fill="hold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10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set out HTO +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H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TO in columns and record as column addition: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132856"/>
            <a:ext cx="3563596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653" y="3140968"/>
            <a:ext cx="3617261" cy="2425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hape 3204"/>
          <p:cNvSpPr/>
          <p:nvPr/>
        </p:nvSpPr>
        <p:spPr>
          <a:xfrm>
            <a:off x="828675" y="4732162"/>
            <a:ext cx="3994026" cy="841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24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Exchange across tens boundary</a:t>
            </a:r>
            <a:endParaRPr sz="24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9" name="Shape 3204"/>
          <p:cNvSpPr/>
          <p:nvPr/>
        </p:nvSpPr>
        <p:spPr>
          <a:xfrm>
            <a:off x="4902653" y="5602207"/>
            <a:ext cx="3994026" cy="841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24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Exchange across tens &amp; hundreds boundary</a:t>
            </a:r>
            <a:endParaRPr sz="24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3394596900"/>
      </p:ext>
    </p:extLst>
  </p:cSld>
  <p:clrMapOvr>
    <a:masterClrMapping/>
  </p:clrMapOvr>
  <p:transition/>
  <p:timing>
    <p:tnLst>
      <p:par>
        <p:cTn id="1" dur="indefinite" restart="never" fill="hold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204"/>
          <p:cNvSpPr/>
          <p:nvPr/>
        </p:nvSpPr>
        <p:spPr>
          <a:xfrm>
            <a:off x="234510" y="271204"/>
            <a:ext cx="8585962" cy="89665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Now it’s your turn to have a go, using       the dienes and recording on the whiteboards…</a:t>
            </a:r>
          </a:p>
          <a:p>
            <a:pPr lvl="0" defTabSz="914400">
              <a:defRPr sz="1800"/>
            </a:pPr>
            <a:endParaRPr lang="en-GB" sz="3200" dirty="0" smtClean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No exchange:</a:t>
            </a:r>
          </a:p>
          <a:p>
            <a:pPr lvl="0" algn="ctr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123 + 36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</a:t>
            </a: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          321 + 123</a:t>
            </a:r>
          </a:p>
          <a:p>
            <a:pPr defTabSz="914400">
              <a:defRPr sz="1800"/>
            </a:pP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With exchange:</a:t>
            </a:r>
          </a:p>
          <a:p>
            <a:pPr lvl="0" algn="ctr" defTabSz="914400">
              <a:defRPr sz="1800"/>
            </a:pP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1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31 + 29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           </a:t>
            </a: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 243 + 157</a:t>
            </a: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 smtClean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		    		</a:t>
            </a:r>
          </a:p>
          <a:p>
            <a:pPr lvl="0" defTabSz="914400">
              <a:defRPr sz="1800"/>
            </a:pPr>
            <a:endParaRPr lang="en-GB" sz="3200" dirty="0" smtClean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  <a:p>
            <a:pPr defTabSz="914400">
              <a:defRPr sz="1800"/>
            </a:pPr>
            <a:endParaRPr lang="en-GB" sz="3200" dirty="0">
              <a:solidFill>
                <a:schemeClr val="tx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93664" y="6237312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3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297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10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practise adding fractions with the same denominator (within one):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 smtClean="0">
                <a:solidFill>
                  <a:srgbClr val="000000"/>
                </a:solidFill>
              </a:rPr>
              <a:t>3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5991057" cy="30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9454143"/>
      </p:ext>
    </p:extLst>
  </p:cSld>
  <p:clrMapOvr>
    <a:masterClrMapping/>
  </p:clrMapOvr>
  <p:transition/>
  <p:timing>
    <p:tnLst>
      <p:par>
        <p:cTn id="1" dur="indefinite" restart="never" fill="hold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110" name="Shape 3204"/>
          <p:cNvSpPr/>
          <p:nvPr/>
        </p:nvSpPr>
        <p:spPr>
          <a:xfrm>
            <a:off x="361950" y="260648"/>
            <a:ext cx="7522418" cy="10874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add numbers with up to 4 digits, using formal written method: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4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16832"/>
            <a:ext cx="5070346" cy="3567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834578"/>
      </p:ext>
    </p:extLst>
  </p:cSld>
  <p:clrMapOvr>
    <a:masterClrMapping/>
  </p:clrMapOvr>
  <p:transition/>
  <p:timing>
    <p:tnLst>
      <p:par>
        <p:cTn id="1" dur="indefinite" restart="never" fill="hold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continue adding fractions with the same denominator (beyond one whole):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4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60848"/>
            <a:ext cx="4899620" cy="394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0532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numbers with more than 4 digits, using formal written method.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5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60848"/>
            <a:ext cx="5800100" cy="335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2925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decimal numbers with the same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5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20" y="2214070"/>
            <a:ext cx="3133564" cy="30469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3.1 7</a:t>
            </a:r>
            <a:endParaRPr lang="en-GB" sz="6600" dirty="0">
              <a:solidFill>
                <a:schemeClr val="bg1"/>
              </a:solidFill>
            </a:endParaRP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+ 4.2 </a:t>
            </a:r>
            <a:r>
              <a:rPr lang="en-GB" sz="6600" dirty="0">
                <a:solidFill>
                  <a:schemeClr val="bg1"/>
                </a:solidFill>
              </a:rPr>
              <a:t>5</a:t>
            </a:r>
          </a:p>
          <a:p>
            <a:pPr marL="0" marR="0" indent="0" algn="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 flipV="1">
            <a:off x="6732240" y="4296640"/>
            <a:ext cx="2304256" cy="49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244738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 smtClean="0">
                <a:solidFill>
                  <a:schemeClr val="bg1"/>
                </a:solidFill>
              </a:rPr>
              <a:t>2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96666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4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44030" y="4296640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7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48086" y="4293096"/>
            <a:ext cx="615516" cy="1015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.</a:t>
            </a:r>
            <a:endParaRPr kumimoji="0" lang="en-GB" sz="6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0561" y="2139691"/>
            <a:ext cx="527292" cy="541586"/>
            <a:chOff x="1475656" y="2996952"/>
            <a:chExt cx="720080" cy="709066"/>
          </a:xfrm>
        </p:grpSpPr>
        <p:sp>
          <p:nvSpPr>
            <p:cNvPr id="2" name="Oval 1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556215" y="3030439"/>
              <a:ext cx="5040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283296" y="2304615"/>
            <a:ext cx="527292" cy="541586"/>
            <a:chOff x="1475656" y="2996952"/>
            <a:chExt cx="720080" cy="709066"/>
          </a:xfrm>
        </p:grpSpPr>
        <p:sp>
          <p:nvSpPr>
            <p:cNvPr id="20" name="Oval 19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41675" y="3003064"/>
              <a:ext cx="504055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94092" y="2780994"/>
            <a:ext cx="527292" cy="541586"/>
            <a:chOff x="1971328" y="3684039"/>
            <a:chExt cx="720080" cy="709066"/>
          </a:xfrm>
        </p:grpSpPr>
        <p:sp>
          <p:nvSpPr>
            <p:cNvPr id="26" name="Oval 25"/>
            <p:cNvSpPr/>
            <p:nvPr/>
          </p:nvSpPr>
          <p:spPr>
            <a:xfrm>
              <a:off x="1971328" y="3684039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57286" y="3743719"/>
              <a:ext cx="504055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00667" y="2434631"/>
            <a:ext cx="654618" cy="579050"/>
            <a:chOff x="2843808" y="2455546"/>
            <a:chExt cx="792088" cy="709066"/>
          </a:xfrm>
        </p:grpSpPr>
        <p:sp>
          <p:nvSpPr>
            <p:cNvPr id="29" name="Oval 28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843808" y="2527553"/>
              <a:ext cx="792088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0.1</a:t>
              </a:r>
              <a:endParaRPr lang="en-GB" sz="2400" b="1" dirty="0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563888" y="2225032"/>
            <a:ext cx="792088" cy="579050"/>
            <a:chOff x="2756679" y="2455546"/>
            <a:chExt cx="958427" cy="709066"/>
          </a:xfrm>
        </p:grpSpPr>
        <p:sp>
          <p:nvSpPr>
            <p:cNvPr id="118" name="Oval 117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4222513" y="1914385"/>
            <a:ext cx="792088" cy="579050"/>
            <a:chOff x="2756679" y="2455546"/>
            <a:chExt cx="958427" cy="709066"/>
          </a:xfrm>
        </p:grpSpPr>
        <p:sp>
          <p:nvSpPr>
            <p:cNvPr id="121" name="Oval 120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662577" y="2793275"/>
            <a:ext cx="792088" cy="579050"/>
            <a:chOff x="2756679" y="2455546"/>
            <a:chExt cx="958427" cy="709066"/>
          </a:xfrm>
        </p:grpSpPr>
        <p:sp>
          <p:nvSpPr>
            <p:cNvPr id="124" name="Oval 123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4889627" y="2102227"/>
            <a:ext cx="792088" cy="579050"/>
            <a:chOff x="2756679" y="2455546"/>
            <a:chExt cx="958427" cy="709066"/>
          </a:xfrm>
        </p:grpSpPr>
        <p:sp>
          <p:nvSpPr>
            <p:cNvPr id="127" name="Oval 126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3508866" y="3527742"/>
            <a:ext cx="792088" cy="579050"/>
            <a:chOff x="2756679" y="2455546"/>
            <a:chExt cx="958427" cy="709066"/>
          </a:xfrm>
        </p:grpSpPr>
        <p:sp>
          <p:nvSpPr>
            <p:cNvPr id="136" name="Oval 135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4167491" y="3217095"/>
            <a:ext cx="792088" cy="579050"/>
            <a:chOff x="2756679" y="2455546"/>
            <a:chExt cx="958427" cy="709066"/>
          </a:xfrm>
        </p:grpSpPr>
        <p:sp>
          <p:nvSpPr>
            <p:cNvPr id="139" name="Oval 138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4374913" y="2575409"/>
            <a:ext cx="792088" cy="579050"/>
            <a:chOff x="2756679" y="3078372"/>
            <a:chExt cx="958427" cy="709066"/>
          </a:xfrm>
        </p:grpSpPr>
        <p:sp>
          <p:nvSpPr>
            <p:cNvPr id="145" name="Oval 144"/>
            <p:cNvSpPr/>
            <p:nvPr/>
          </p:nvSpPr>
          <p:spPr>
            <a:xfrm>
              <a:off x="2810622" y="3078372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2756679" y="3151994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2298223" y="4756585"/>
            <a:ext cx="654618" cy="579050"/>
            <a:chOff x="2843808" y="2455546"/>
            <a:chExt cx="792088" cy="709066"/>
          </a:xfrm>
        </p:grpSpPr>
        <p:sp>
          <p:nvSpPr>
            <p:cNvPr id="148" name="Oval 147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2843808" y="2527553"/>
              <a:ext cx="792088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0.1</a:t>
              </a:r>
              <a:endParaRPr lang="en-GB" sz="2400" b="1" dirty="0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2566021" y="5219444"/>
            <a:ext cx="654618" cy="579050"/>
            <a:chOff x="2843808" y="2455546"/>
            <a:chExt cx="792088" cy="709066"/>
          </a:xfrm>
        </p:grpSpPr>
        <p:sp>
          <p:nvSpPr>
            <p:cNvPr id="151" name="Oval 150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rgbClr val="FF66FF"/>
            </a:solidFill>
            <a:ln>
              <a:solidFill>
                <a:srgbClr val="FF6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2843808" y="2527553"/>
              <a:ext cx="792088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0.1</a:t>
              </a:r>
              <a:endParaRPr lang="en-GB" sz="2400" b="1" dirty="0"/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3732529" y="4991770"/>
            <a:ext cx="792088" cy="579050"/>
            <a:chOff x="2756679" y="2455546"/>
            <a:chExt cx="958427" cy="709066"/>
          </a:xfrm>
        </p:grpSpPr>
        <p:sp>
          <p:nvSpPr>
            <p:cNvPr id="154" name="Oval 153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4889627" y="5205991"/>
            <a:ext cx="792088" cy="579050"/>
            <a:chOff x="2756679" y="2455546"/>
            <a:chExt cx="958427" cy="709066"/>
          </a:xfrm>
        </p:grpSpPr>
        <p:sp>
          <p:nvSpPr>
            <p:cNvPr id="157" name="Oval 156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59" name="Group 158"/>
          <p:cNvGrpSpPr/>
          <p:nvPr/>
        </p:nvGrpSpPr>
        <p:grpSpPr>
          <a:xfrm>
            <a:off x="3578818" y="5726237"/>
            <a:ext cx="792088" cy="579050"/>
            <a:chOff x="2756679" y="2455546"/>
            <a:chExt cx="958427" cy="709066"/>
          </a:xfrm>
        </p:grpSpPr>
        <p:sp>
          <p:nvSpPr>
            <p:cNvPr id="160" name="Oval 159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62" name="Group 161"/>
          <p:cNvGrpSpPr/>
          <p:nvPr/>
        </p:nvGrpSpPr>
        <p:grpSpPr>
          <a:xfrm>
            <a:off x="4237443" y="5415590"/>
            <a:ext cx="792088" cy="579050"/>
            <a:chOff x="2756679" y="2455546"/>
            <a:chExt cx="958427" cy="709066"/>
          </a:xfrm>
        </p:grpSpPr>
        <p:sp>
          <p:nvSpPr>
            <p:cNvPr id="163" name="Oval 162"/>
            <p:cNvSpPr/>
            <p:nvPr/>
          </p:nvSpPr>
          <p:spPr>
            <a:xfrm>
              <a:off x="2843808" y="2455546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2756679" y="2527553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65" name="Group 164"/>
          <p:cNvGrpSpPr/>
          <p:nvPr/>
        </p:nvGrpSpPr>
        <p:grpSpPr>
          <a:xfrm>
            <a:off x="4444865" y="4773904"/>
            <a:ext cx="792088" cy="579050"/>
            <a:chOff x="2756679" y="3078372"/>
            <a:chExt cx="958427" cy="709066"/>
          </a:xfrm>
        </p:grpSpPr>
        <p:sp>
          <p:nvSpPr>
            <p:cNvPr id="166" name="Oval 165"/>
            <p:cNvSpPr/>
            <p:nvPr/>
          </p:nvSpPr>
          <p:spPr>
            <a:xfrm>
              <a:off x="2810622" y="3078372"/>
              <a:ext cx="720080" cy="7090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2756679" y="3151994"/>
              <a:ext cx="958427" cy="56532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/>
                <a:t>0.01</a:t>
              </a:r>
              <a:endParaRPr lang="en-GB" sz="2400" b="1" dirty="0"/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460458" y="4563233"/>
            <a:ext cx="527292" cy="541586"/>
            <a:chOff x="1475656" y="2996952"/>
            <a:chExt cx="720080" cy="709066"/>
          </a:xfrm>
        </p:grpSpPr>
        <p:sp>
          <p:nvSpPr>
            <p:cNvPr id="169" name="Oval 168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1556215" y="3030439"/>
              <a:ext cx="5040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1263193" y="4728157"/>
            <a:ext cx="527292" cy="541586"/>
            <a:chOff x="1475656" y="2996952"/>
            <a:chExt cx="720080" cy="709066"/>
          </a:xfrm>
        </p:grpSpPr>
        <p:sp>
          <p:nvSpPr>
            <p:cNvPr id="172" name="Oval 171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1541675" y="3003064"/>
              <a:ext cx="504055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174" name="Group 173"/>
          <p:cNvGrpSpPr/>
          <p:nvPr/>
        </p:nvGrpSpPr>
        <p:grpSpPr>
          <a:xfrm>
            <a:off x="773989" y="5204536"/>
            <a:ext cx="527292" cy="541586"/>
            <a:chOff x="1971328" y="3684039"/>
            <a:chExt cx="720080" cy="709066"/>
          </a:xfrm>
        </p:grpSpPr>
        <p:sp>
          <p:nvSpPr>
            <p:cNvPr id="175" name="Oval 174"/>
            <p:cNvSpPr/>
            <p:nvPr/>
          </p:nvSpPr>
          <p:spPr>
            <a:xfrm>
              <a:off x="1971328" y="3684039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2057286" y="3743719"/>
              <a:ext cx="504055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125532" y="5176809"/>
            <a:ext cx="527292" cy="541586"/>
            <a:chOff x="1475656" y="2996952"/>
            <a:chExt cx="720080" cy="709066"/>
          </a:xfrm>
        </p:grpSpPr>
        <p:sp>
          <p:nvSpPr>
            <p:cNvPr id="178" name="Oval 177"/>
            <p:cNvSpPr/>
            <p:nvPr/>
          </p:nvSpPr>
          <p:spPr>
            <a:xfrm>
              <a:off x="1475656" y="2996952"/>
              <a:ext cx="720080" cy="709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1541675" y="3003064"/>
              <a:ext cx="504055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/>
                <a:t>1</a:t>
              </a:r>
              <a:endParaRPr lang="en-GB" sz="2800" b="1" dirty="0"/>
            </a:p>
          </p:txBody>
        </p:sp>
      </p:grpSp>
      <p:sp>
        <p:nvSpPr>
          <p:cNvPr id="180" name="TextBox 179"/>
          <p:cNvSpPr txBox="1"/>
          <p:nvPr/>
        </p:nvSpPr>
        <p:spPr>
          <a:xfrm>
            <a:off x="7756630" y="5295691"/>
            <a:ext cx="615516" cy="49244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3200" dirty="0">
                <a:solidFill>
                  <a:schemeClr val="bg1"/>
                </a:solidFill>
              </a:rPr>
              <a:t>1</a:t>
            </a:r>
            <a:endParaRPr kumimoji="0" lang="en-GB" sz="32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5078342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decimal numbers with a differing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5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92896"/>
            <a:ext cx="6035774" cy="3156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356148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subtract fractions where calculations exceed one as a whole number: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5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517" y="2276872"/>
            <a:ext cx="6138329" cy="3698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33022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0874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several numbers of increasing complexity: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706" y="2025499"/>
            <a:ext cx="6861694" cy="388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478255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 several decimal numbers with a differing number of decimal places: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818" y="2060848"/>
            <a:ext cx="6524130" cy="377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567069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8"/>
            <a:ext cx="718693" cy="718693"/>
          </a:xfrm>
          <a:prstGeom prst="rect">
            <a:avLst/>
          </a:prstGeom>
        </p:spPr>
      </p:pic>
      <p:sp>
        <p:nvSpPr>
          <p:cNvPr id="85" name="Shape 3204"/>
          <p:cNvSpPr/>
          <p:nvPr/>
        </p:nvSpPr>
        <p:spPr>
          <a:xfrm>
            <a:off x="361950" y="260648"/>
            <a:ext cx="752241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lvl="0" defTabSz="914400">
              <a:defRPr sz="1800"/>
            </a:pPr>
            <a:r>
              <a:rPr lang="en-GB" sz="3200" dirty="0" smtClean="0">
                <a:solidFill>
                  <a:schemeClr val="bg1"/>
                </a:solidFill>
                <a:uFill>
                  <a:solidFill>
                    <a:srgbClr val="00628C"/>
                  </a:solidFill>
                </a:uFill>
                <a:latin typeface="Arial Bold"/>
                <a:ea typeface="Arial Bold"/>
                <a:cs typeface="Arial Bold"/>
                <a:sym typeface="Arial Bold"/>
              </a:rPr>
              <a:t>Children will add mixed numbers and unlike fractions, using the concept of equivalent fractions:</a:t>
            </a:r>
            <a:endParaRPr sz="3200" dirty="0">
              <a:solidFill>
                <a:schemeClr val="bg1"/>
              </a:solidFill>
              <a:uFill>
                <a:solidFill>
                  <a:srgbClr val="00628C"/>
                </a:solidFill>
              </a:u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8064388" y="6289575"/>
            <a:ext cx="1476164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Year </a:t>
            </a:r>
            <a:r>
              <a:rPr lang="en-GB" sz="2000" b="1" dirty="0">
                <a:solidFill>
                  <a:srgbClr val="000000"/>
                </a:solidFill>
              </a:rPr>
              <a:t>6</a:t>
            </a:r>
            <a:r>
              <a:rPr kumimoji="0" lang="en-GB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</a:t>
            </a:r>
            <a:endParaRPr kumimoji="0" lang="en-GB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030" y="2114550"/>
            <a:ext cx="6468765" cy="39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2051720" y="2114550"/>
            <a:ext cx="792088" cy="10264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9672" y="3501008"/>
            <a:ext cx="1373321" cy="10264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2823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6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What can I use at home?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3" name="AutoShape 2" descr="Image result for pound coin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5" descr="Image result for ten pence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british penny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7" name="Picture 11" descr="http://www.wired.com/wp-content/uploads/2015/07/HighRes_LEGO_DUPLO_bricks-story-1024x559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18" r="5860" b="15139"/>
          <a:stretch/>
        </p:blipFill>
        <p:spPr bwMode="auto">
          <a:xfrm>
            <a:off x="4557035" y="1432282"/>
            <a:ext cx="2073460" cy="84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goodtoknow.media.ipcdigital.co.uk/111/00000baa7/119f/Spaghett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5" y="1381832"/>
            <a:ext cx="1400991" cy="92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playdoughtoplato.com/wp-content/uploads/2014/06/LEGO-Game-Race-to-2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3" t="8455" r="47840" b="34440"/>
          <a:stretch/>
        </p:blipFill>
        <p:spPr bwMode="auto">
          <a:xfrm>
            <a:off x="7331734" y="641804"/>
            <a:ext cx="427952" cy="225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ingle lego bloc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646" y="1173935"/>
            <a:ext cx="417137" cy="33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single lego bloc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900" y="1616608"/>
            <a:ext cx="417137" cy="33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single lego bloc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469" y="1086583"/>
            <a:ext cx="417137" cy="33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2272810" y="1040266"/>
            <a:ext cx="1529297" cy="2090220"/>
            <a:chOff x="2716601" y="3039152"/>
            <a:chExt cx="1529297" cy="2090220"/>
          </a:xfrm>
        </p:grpSpPr>
        <p:pic>
          <p:nvPicPr>
            <p:cNvPr id="1032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V="1">
              <a:off x="1899387" y="3856368"/>
              <a:ext cx="2090218" cy="455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59063"/>
            <a:stretch/>
          </p:blipFill>
          <p:spPr bwMode="auto">
            <a:xfrm rot="16200000" flipV="1">
              <a:off x="2127281" y="3990971"/>
              <a:ext cx="2090219" cy="186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621240" y="3264760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377043" y="3355106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881099" y="3439465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621239" y="3561466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377043" y="3623388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4094493" y="3608498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4097123" y="3267754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8" descr="http://allegati.aicod.it/AcademiaBarilla/Pasta/Spaghetti-vivo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570" t="13986" r="11215" b="59062"/>
            <a:stretch/>
          </p:blipFill>
          <p:spPr bwMode="auto">
            <a:xfrm rot="16200000" flipV="1">
              <a:off x="3864181" y="3706123"/>
              <a:ext cx="174704" cy="1228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7" name="Straight Arrow Connector 6"/>
          <p:cNvCxnSpPr/>
          <p:nvPr/>
        </p:nvCxnSpPr>
        <p:spPr>
          <a:xfrm>
            <a:off x="1869149" y="1963561"/>
            <a:ext cx="285265" cy="0"/>
          </a:xfrm>
          <a:prstGeom prst="straightConnector1">
            <a:avLst/>
          </a:prstGeom>
          <a:noFill/>
          <a:ln w="25400" cap="flat">
            <a:solidFill>
              <a:srgbClr val="FFFFFF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0" name="Straight Arrow Connector 29"/>
          <p:cNvCxnSpPr/>
          <p:nvPr/>
        </p:nvCxnSpPr>
        <p:spPr>
          <a:xfrm>
            <a:off x="6623087" y="1758388"/>
            <a:ext cx="360040" cy="0"/>
          </a:xfrm>
          <a:prstGeom prst="straightConnector1">
            <a:avLst/>
          </a:prstGeom>
          <a:noFill/>
          <a:ln w="25400" cap="flat">
            <a:solidFill>
              <a:srgbClr val="336699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grpSp>
        <p:nvGrpSpPr>
          <p:cNvPr id="11" name="Group 10"/>
          <p:cNvGrpSpPr/>
          <p:nvPr/>
        </p:nvGrpSpPr>
        <p:grpSpPr>
          <a:xfrm>
            <a:off x="1546951" y="3861048"/>
            <a:ext cx="6050097" cy="2079958"/>
            <a:chOff x="1394774" y="844986"/>
            <a:chExt cx="6050097" cy="2079958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610" y="844986"/>
              <a:ext cx="797627" cy="864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2" name="Picture 6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706" y="844987"/>
              <a:ext cx="817265" cy="864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8318" y="844987"/>
              <a:ext cx="843759" cy="864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image-8.png"/>
            <p:cNvPicPr/>
            <p:nvPr/>
          </p:nvPicPr>
          <p:blipFill>
            <a:blip r:embed="rId12">
              <a:extLst/>
            </a:blip>
            <a:srcRect l="57806" t="42965" r="39341" b="53382"/>
            <a:stretch>
              <a:fillRect/>
            </a:stretch>
          </p:blipFill>
          <p:spPr>
            <a:xfrm>
              <a:off x="2242191" y="1448802"/>
              <a:ext cx="732779" cy="756022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32" name="image-8.png"/>
            <p:cNvPicPr/>
            <p:nvPr/>
          </p:nvPicPr>
          <p:blipFill>
            <a:blip r:embed="rId12">
              <a:extLst/>
            </a:blip>
            <a:srcRect l="65200" t="52563" r="32101" b="43788"/>
            <a:stretch>
              <a:fillRect/>
            </a:stretch>
          </p:blipFill>
          <p:spPr>
            <a:xfrm>
              <a:off x="3127892" y="1448802"/>
              <a:ext cx="752303" cy="75602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" name="image-8.png"/>
            <p:cNvPicPr/>
            <p:nvPr/>
          </p:nvPicPr>
          <p:blipFill>
            <a:blip r:embed="rId12">
              <a:extLst/>
            </a:blip>
            <a:srcRect l="48507" t="30296" r="48667" b="66203"/>
            <a:stretch>
              <a:fillRect/>
            </a:stretch>
          </p:blipFill>
          <p:spPr>
            <a:xfrm>
              <a:off x="1394774" y="1448801"/>
              <a:ext cx="685219" cy="756023"/>
            </a:xfrm>
            <a:prstGeom prst="rect">
              <a:avLst/>
            </a:prstGeom>
            <a:ln w="12700">
              <a:miter lim="400000"/>
            </a:ln>
          </p:spPr>
        </p:pic>
        <p:cxnSp>
          <p:nvCxnSpPr>
            <p:cNvPr id="34" name="Straight Arrow Connector 33"/>
            <p:cNvCxnSpPr/>
            <p:nvPr/>
          </p:nvCxnSpPr>
          <p:spPr>
            <a:xfrm flipV="1">
              <a:off x="4044818" y="1448801"/>
              <a:ext cx="375005" cy="378012"/>
            </a:xfrm>
            <a:prstGeom prst="straightConnector1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tailEnd type="arrow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pic>
          <p:nvPicPr>
            <p:cNvPr id="1034" name="Picture 10" descr="http://www.stpaulschichester.org/wp-content/uploads/2011/02/bottletops.gif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7534" y="1844824"/>
              <a:ext cx="2857337" cy="1080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4788024" y="2204824"/>
              <a:ext cx="504056" cy="3077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l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spc="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Helvetica"/>
                  <a:ea typeface="Helvetica"/>
                  <a:cs typeface="Helvetica"/>
                  <a:sym typeface="Helvetica"/>
                </a:rPr>
                <a:t>100</a:t>
              </a:r>
              <a:endParaRPr kumimoji="0" lang="en-GB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652120" y="2132856"/>
              <a:ext cx="504056" cy="3077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ctr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spc="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Helvetica"/>
                  <a:ea typeface="Helvetica"/>
                  <a:cs typeface="Helvetica"/>
                  <a:sym typeface="Helvetica"/>
                </a:rPr>
                <a:t>10</a:t>
              </a:r>
              <a:endParaRPr kumimoji="0" lang="en-GB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795686" y="2082084"/>
              <a:ext cx="504056" cy="3077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t">
              <a:spAutoFit/>
            </a:bodyPr>
            <a:lstStyle/>
            <a:p>
              <a:pPr marL="0" marR="0" indent="0" algn="l" defTabSz="457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GB" sz="2000" b="1" i="0" u="none" strike="noStrike" cap="none" spc="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Helvetica"/>
                  <a:ea typeface="Helvetica"/>
                  <a:cs typeface="Helvetica"/>
                  <a:sym typeface="Helvetica"/>
                </a:rPr>
                <a:t>  1</a:t>
              </a:r>
              <a:endParaRPr kumimoji="0" lang="en-GB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endParaRPr>
            </a:p>
          </p:txBody>
        </p:sp>
      </p:grpSp>
      <p:cxnSp>
        <p:nvCxnSpPr>
          <p:cNvPr id="37" name="Straight Arrow Connector 36"/>
          <p:cNvCxnSpPr/>
          <p:nvPr/>
        </p:nvCxnSpPr>
        <p:spPr>
          <a:xfrm>
            <a:off x="6803107" y="1819917"/>
            <a:ext cx="285265" cy="0"/>
          </a:xfrm>
          <a:prstGeom prst="straightConnector1">
            <a:avLst/>
          </a:prstGeom>
          <a:noFill/>
          <a:ln w="25400" cap="flat">
            <a:solidFill>
              <a:srgbClr val="FFFFFF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9" name="Straight Arrow Connector 38"/>
          <p:cNvCxnSpPr/>
          <p:nvPr/>
        </p:nvCxnSpPr>
        <p:spPr>
          <a:xfrm>
            <a:off x="4203456" y="4995275"/>
            <a:ext cx="375005" cy="307531"/>
          </a:xfrm>
          <a:prstGeom prst="straightConnector1">
            <a:avLst/>
          </a:prstGeom>
          <a:noFill/>
          <a:ln w="25400" cap="flat">
            <a:solidFill>
              <a:srgbClr val="FFFFFF"/>
            </a:solidFill>
            <a:prstDash val="solid"/>
            <a:miter lim="400000"/>
            <a:tailEnd type="arrow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10044533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55399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6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Useful apps</a:t>
            </a:r>
            <a:r>
              <a:rPr kumimoji="0" lang="en-GB" sz="3600" b="0" i="0" u="none" strike="noStrike" cap="none" spc="0" normalizeH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and websites</a:t>
            </a:r>
            <a:r>
              <a:rPr kumimoji="0" lang="en-GB" sz="3600" b="0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 for calculation: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3" name="AutoShape 2" descr="Image result for maths zombi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7" r="23551" b="26352"/>
          <a:stretch/>
        </p:blipFill>
        <p:spPr bwMode="auto">
          <a:xfrm>
            <a:off x="612775" y="1474838"/>
            <a:ext cx="1559895" cy="142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5" descr="Image result for math duel ap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737" y="1523837"/>
            <a:ext cx="1328513" cy="132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http://www.gorseland.net/_/rsrc/1435090890221/Learning-Zone/subjects/magical-maths/TT%20Rock%20Stars.gif?height=150&amp;width=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849" y="1563420"/>
            <a:ext cx="1578944" cy="118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0" descr="Image result for 6 numbers ap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563420"/>
            <a:ext cx="13335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2837" y="3140968"/>
            <a:ext cx="1959769" cy="2462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Maths Vs Zombies</a:t>
            </a:r>
            <a:endParaRPr kumimoji="0" lang="en-GB" sz="16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1108" y="3140968"/>
            <a:ext cx="1959769" cy="2462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Math Duel</a:t>
            </a:r>
            <a:endParaRPr kumimoji="0" lang="en-GB" sz="16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89436" y="3140968"/>
            <a:ext cx="1959769" cy="2462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TT Rock Stars</a:t>
            </a:r>
            <a:endParaRPr kumimoji="0" lang="en-GB" sz="16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35129" y="3140967"/>
            <a:ext cx="1959769" cy="2462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ctr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"/>
                <a:ea typeface="Helvetica"/>
                <a:cs typeface="Helvetica"/>
                <a:sym typeface="Helvetica"/>
              </a:rPr>
              <a:t>6 Numbers</a:t>
            </a:r>
            <a:endParaRPr kumimoji="0" lang="en-GB" sz="16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148" y="4293096"/>
            <a:ext cx="8158575" cy="129266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2800" b="1" dirty="0" smtClean="0">
                <a:solidFill>
                  <a:schemeClr val="bg1"/>
                </a:solidFill>
              </a:rPr>
              <a:t>www</a:t>
            </a:r>
            <a:r>
              <a:rPr kumimoji="0" lang="en-GB" sz="28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sym typeface="Helvetica"/>
              </a:rPr>
              <a:t>.topmarks.co.uk</a:t>
            </a:r>
          </a:p>
          <a:p>
            <a:pPr marL="0" marR="0" indent="0" algn="l" defTabSz="457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2800" b="1" dirty="0" smtClean="0">
                <a:solidFill>
                  <a:schemeClr val="bg1"/>
                </a:solidFill>
              </a:rPr>
              <a:t>www.mathplayground.com</a:t>
            </a:r>
          </a:p>
          <a:p>
            <a:pPr algn="l" rtl="0" latinLnBrk="1" hangingPunct="0"/>
            <a:r>
              <a:rPr lang="en-GB" sz="2800" b="1" dirty="0" smtClean="0">
                <a:solidFill>
                  <a:schemeClr val="bg1"/>
                </a:solidFill>
              </a:rPr>
              <a:t>www.crickweb.co.uk</a:t>
            </a:r>
            <a:endParaRPr kumimoji="0" lang="en-GB" sz="16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33007069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009999"/>
      </a:accent5>
      <a:accent6>
        <a:srgbClr val="99CC00"/>
      </a:accent6>
      <a:hlink>
        <a:srgbClr val="0000FF"/>
      </a:hlink>
      <a:folHlink>
        <a:srgbClr val="FF00FF"/>
      </a:folHlink>
    </a:clrScheme>
    <a:fontScheme name="Default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round/>
        </a:ln>
        <a:effectLst/>
      </a:spPr>
      <a:bodyPr rot="0" spcFirstLastPara="1" vertOverflow="overflow" horzOverflow="overflow" vert="horz" wrap="square" lIns="50800" tIns="50800" rIns="50800" bIns="50800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>
              <a:solidFill>
                <a:srgbClr val="000000"/>
              </a:solidFill>
            </a:uFill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"/>
            <a:ea typeface="Helvetica"/>
            <a:cs typeface="Helvetica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6088</TotalTime>
  <Words>890</Words>
  <Application>Microsoft Office PowerPoint</Application>
  <PresentationFormat>On-screen Show (4:3)</PresentationFormat>
  <Paragraphs>252</Paragraphs>
  <Slides>42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a calculation policy with colleagues</dc:title>
  <dc:creator>Philippa Johnson</dc:creator>
  <cp:lastModifiedBy>Sarah Charlton</cp:lastModifiedBy>
  <cp:revision>87</cp:revision>
  <dcterms:modified xsi:type="dcterms:W3CDTF">2016-05-05T20:36:25Z</dcterms:modified>
</cp:coreProperties>
</file>