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50" r:id="rId1"/>
  </p:sldMasterIdLst>
  <p:notesMasterIdLst>
    <p:notesMasterId r:id="rId29"/>
  </p:notesMasterIdLst>
  <p:sldIdLst>
    <p:sldId id="376" r:id="rId2"/>
    <p:sldId id="378" r:id="rId3"/>
    <p:sldId id="394" r:id="rId4"/>
    <p:sldId id="405" r:id="rId5"/>
    <p:sldId id="329" r:id="rId6"/>
    <p:sldId id="344" r:id="rId7"/>
    <p:sldId id="347" r:id="rId8"/>
    <p:sldId id="348" r:id="rId9"/>
    <p:sldId id="377" r:id="rId10"/>
    <p:sldId id="349" r:id="rId11"/>
    <p:sldId id="350" r:id="rId12"/>
    <p:sldId id="351" r:id="rId13"/>
    <p:sldId id="379" r:id="rId14"/>
    <p:sldId id="383" r:id="rId15"/>
    <p:sldId id="402" r:id="rId16"/>
    <p:sldId id="384" r:id="rId17"/>
    <p:sldId id="386" r:id="rId18"/>
    <p:sldId id="387" r:id="rId19"/>
    <p:sldId id="403" r:id="rId20"/>
    <p:sldId id="388" r:id="rId21"/>
    <p:sldId id="390" r:id="rId22"/>
    <p:sldId id="404" r:id="rId23"/>
    <p:sldId id="391" r:id="rId24"/>
    <p:sldId id="392" r:id="rId25"/>
    <p:sldId id="393" r:id="rId26"/>
    <p:sldId id="400" r:id="rId27"/>
    <p:sldId id="401" r:id="rId28"/>
  </p:sldIdLst>
  <p:sldSz cx="9144000" cy="6858000" type="screen4x3"/>
  <p:notesSz cx="6858000" cy="9144000"/>
  <p:defaultTextStyle>
    <a:lvl1pPr defTabSz="457200">
      <a:defRPr sz="1200">
        <a:latin typeface="Helvetica"/>
        <a:ea typeface="Helvetica"/>
        <a:cs typeface="Helvetica"/>
        <a:sym typeface="Helvetica"/>
      </a:defRPr>
    </a:lvl1pPr>
    <a:lvl2pPr indent="228600" defTabSz="457200">
      <a:defRPr sz="1200">
        <a:latin typeface="Helvetica"/>
        <a:ea typeface="Helvetica"/>
        <a:cs typeface="Helvetica"/>
        <a:sym typeface="Helvetica"/>
      </a:defRPr>
    </a:lvl2pPr>
    <a:lvl3pPr indent="457200" defTabSz="457200">
      <a:defRPr sz="1200">
        <a:latin typeface="Helvetica"/>
        <a:ea typeface="Helvetica"/>
        <a:cs typeface="Helvetica"/>
        <a:sym typeface="Helvetica"/>
      </a:defRPr>
    </a:lvl3pPr>
    <a:lvl4pPr indent="685800" defTabSz="457200">
      <a:defRPr sz="1200">
        <a:latin typeface="Helvetica"/>
        <a:ea typeface="Helvetica"/>
        <a:cs typeface="Helvetica"/>
        <a:sym typeface="Helvetica"/>
      </a:defRPr>
    </a:lvl4pPr>
    <a:lvl5pPr indent="914400" defTabSz="457200">
      <a:defRPr sz="1200">
        <a:latin typeface="Helvetica"/>
        <a:ea typeface="Helvetica"/>
        <a:cs typeface="Helvetica"/>
        <a:sym typeface="Helvetica"/>
      </a:defRPr>
    </a:lvl5pPr>
    <a:lvl6pPr indent="1143000" defTabSz="457200">
      <a:defRPr sz="1200">
        <a:latin typeface="Helvetica"/>
        <a:ea typeface="Helvetica"/>
        <a:cs typeface="Helvetica"/>
        <a:sym typeface="Helvetica"/>
      </a:defRPr>
    </a:lvl6pPr>
    <a:lvl7pPr indent="1371600" defTabSz="457200">
      <a:defRPr sz="1200">
        <a:latin typeface="Helvetica"/>
        <a:ea typeface="Helvetica"/>
        <a:cs typeface="Helvetica"/>
        <a:sym typeface="Helvetica"/>
      </a:defRPr>
    </a:lvl7pPr>
    <a:lvl8pPr indent="1600200" defTabSz="457200">
      <a:defRPr sz="1200">
        <a:latin typeface="Helvetica"/>
        <a:ea typeface="Helvetica"/>
        <a:cs typeface="Helvetica"/>
        <a:sym typeface="Helvetica"/>
      </a:defRPr>
    </a:lvl8pPr>
    <a:lvl9pPr indent="1828800" defTabSz="457200">
      <a:defRPr sz="1200">
        <a:latin typeface="Helvetica"/>
        <a:ea typeface="Helvetica"/>
        <a:cs typeface="Helvetica"/>
        <a:sym typeface="Helvetica"/>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6699"/>
    <a:srgbClr val="3366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n" i="on">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E7F3F4"/>
          </a:solidFill>
        </a:fill>
      </a:tcStyle>
    </a:wholeTbl>
    <a:band2H>
      <a:tcTxStyle/>
      <a:tcStyle>
        <a:tcBdr/>
        <a:fill>
          <a:solidFill>
            <a:srgbClr val="F3F9FA"/>
          </a:solidFill>
        </a:fill>
      </a:tcStyle>
    </a:band2H>
    <a:firstCol>
      <a:tcTxStyle b="on" i="on">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BBE0E3"/>
          </a:solidFill>
        </a:fill>
      </a:tcStyle>
    </a:firstCol>
    <a:lastRow>
      <a:tcTxStyle b="on" i="on">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BBE0E3"/>
          </a:solidFill>
        </a:fill>
      </a:tcStyle>
    </a:lastRow>
    <a:firstRow>
      <a:tcTxStyle b="on" i="on">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BBE0E3"/>
          </a:solidFill>
        </a:fill>
      </a:tcStyle>
    </a:firstRow>
  </a:tblStyle>
  <a:tblStyle styleId="{C7B018BB-80A7-4F77-B60F-C8B233D01FF8}" styleName="">
    <a:tblBg/>
    <a:wholeTbl>
      <a:tcTxStyle b="on" i="on">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wholeTbl>
    <a:band2H>
      <a:tcTxStyle/>
      <a:tcStyle>
        <a:tcBdr/>
        <a:fill>
          <a:solidFill>
            <a:srgbClr val="FFFFFF"/>
          </a:solidFill>
        </a:fill>
      </a:tcStyle>
    </a:band2H>
    <a:firstCol>
      <a:tcTxStyle b="on" i="on">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firstCol>
    <a:lastRow>
      <a:tcTxStyle b="on" i="on">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lastRow>
    <a:firstRow>
      <a:tcTxStyle b="on" i="on">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FFFFFF"/>
          </a:solidFill>
        </a:fill>
      </a:tcStyle>
    </a:firstRow>
  </a:tblStyle>
  <a:tblStyle styleId="{EEE7283C-3CF3-47DC-8721-378D4A62B228}" styleName="">
    <a:tblBg/>
    <a:wholeTbl>
      <a:tcTxStyle b="on" i="on">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CCCDA"/>
          </a:solidFill>
        </a:fill>
      </a:tcStyle>
    </a:wholeTbl>
    <a:band2H>
      <a:tcTxStyle/>
      <a:tcStyle>
        <a:tcBdr/>
        <a:fill>
          <a:solidFill>
            <a:srgbClr val="E7E7ED"/>
          </a:solidFill>
        </a:fill>
      </a:tcStyle>
    </a:band2H>
    <a:firstCol>
      <a:tcTxStyle b="on" i="on">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2E2E8B"/>
          </a:solidFill>
        </a:fill>
      </a:tcStyle>
    </a:firstCol>
    <a:lastRow>
      <a:tcTxStyle b="on" i="on">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2E2E8B"/>
          </a:solidFill>
        </a:fill>
      </a:tcStyle>
    </a:lastRow>
    <a:firstRow>
      <a:tcTxStyle b="on" i="on">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2E2E8B"/>
          </a:solidFill>
        </a:fill>
      </a:tcStyle>
    </a:firstRow>
  </a:tblStyle>
  <a:tblStyle styleId="{CF821DB8-F4EB-4A41-A1BA-3FCAFE7338EE}" styleName="">
    <a:tblBg/>
    <a:wholeTbl>
      <a:tcTxStyle b="on" i="on">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n">
        <a:fontRef idx="minor">
          <a:srgbClr val="FFFFFF"/>
        </a:fontRef>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BBE0E3"/>
          </a:solidFill>
        </a:fill>
      </a:tcStyle>
    </a:firstCol>
    <a:lastRow>
      <a:tcTxStyle b="on" i="on">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FFFFFF"/>
          </a:solidFill>
        </a:fill>
      </a:tcStyle>
    </a:lastRow>
    <a:firstRow>
      <a:tcTxStyle b="on" i="on">
        <a:fontRef idx="minor">
          <a:srgbClr val="FFFFFF"/>
        </a:fontRef>
        <a:srgbClr val="FFFFFF"/>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BBE0E3"/>
          </a:solidFill>
        </a:fill>
      </a:tcStyle>
    </a:firstRow>
  </a:tblStyle>
  <a:tblStyle styleId="{33BA23B1-9221-436E-865A-0063620EA4FD}" styleName="">
    <a:tblBg/>
    <a:wholeTbl>
      <a:tcTxStyle b="on" i="on">
        <a:fontRef idx="minor">
          <a:srgbClr val="000000"/>
        </a:fontRef>
        <a:srgbClr val="000000"/>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srgbClr val="CACACA"/>
          </a:solidFill>
        </a:fill>
      </a:tcStyle>
    </a:wholeTbl>
    <a:band2H>
      <a:tcTxStyle/>
      <a:tcStyle>
        <a:tcBdr/>
        <a:fill>
          <a:solidFill>
            <a:srgbClr val="E6E6E6"/>
          </a:solidFill>
        </a:fill>
      </a:tcStyle>
    </a:band2H>
    <a:firstCol>
      <a:tcTxStyle b="on" i="on">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fill>
      </a:tcStyle>
    </a:firstCol>
    <a:lastRow>
      <a:tcTxStyle b="on" i="on">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38100" cap="flat">
              <a:solidFill>
                <a:srgbClr val="FFFFFF"/>
              </a:solidFill>
              <a:prstDash val="solid"/>
              <a:round/>
            </a:ln>
          </a:top>
          <a:bottom>
            <a:ln w="127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fill>
      </a:tcStyle>
    </a:lastRow>
    <a:firstRow>
      <a:tcTxStyle b="on" i="on">
        <a:fontRef idx="minor">
          <a:srgbClr val="FFFFFF"/>
        </a:fontRef>
        <a:srgbClr val="FFFFFF"/>
      </a:tcTxStyle>
      <a:tcStyle>
        <a:tcBdr>
          <a:left>
            <a:ln w="12700" cap="flat">
              <a:solidFill>
                <a:srgbClr val="FFFFFF"/>
              </a:solidFill>
              <a:prstDash val="solid"/>
              <a:round/>
            </a:ln>
          </a:left>
          <a:right>
            <a:ln w="12700" cap="flat">
              <a:solidFill>
                <a:srgbClr val="FFFFFF"/>
              </a:solidFill>
              <a:prstDash val="solid"/>
              <a:round/>
            </a:ln>
          </a:right>
          <a:top>
            <a:ln w="12700" cap="flat">
              <a:solidFill>
                <a:srgbClr val="FFFFFF"/>
              </a:solidFill>
              <a:prstDash val="solid"/>
              <a:round/>
            </a:ln>
          </a:top>
          <a:bottom>
            <a:ln w="38100" cap="flat">
              <a:solidFill>
                <a:srgbClr val="FFFFFF"/>
              </a:solidFill>
              <a:prstDash val="solid"/>
              <a:round/>
            </a:ln>
          </a:bottom>
          <a:insideH>
            <a:ln w="12700" cap="flat">
              <a:solidFill>
                <a:srgbClr val="FFFFFF"/>
              </a:solidFill>
              <a:prstDash val="solid"/>
              <a:round/>
            </a:ln>
          </a:insideH>
          <a:insideV>
            <a:ln w="12700" cap="flat">
              <a:solidFill>
                <a:srgbClr val="FFFFFF"/>
              </a:solidFill>
              <a:prstDash val="solid"/>
              <a:round/>
            </a:ln>
          </a:insideV>
        </a:tcBdr>
        <a:fill>
          <a:solidFill/>
        </a:fill>
      </a:tcStyle>
    </a:firstRow>
  </a:tblStyle>
  <a:tblStyle styleId="{2708684C-4D16-4618-839F-0558EEFCDFE6}" styleName="">
    <a:tblBg/>
    <a:wholeTbl>
      <a:tcTxStyle b="on" i="on">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a:tcStyle>
        <a:tcBdr/>
        <a:fill>
          <a:solidFill>
            <a:srgbClr val="FFFFFF"/>
          </a:solidFill>
        </a:fill>
      </a:tcStyle>
    </a:band2H>
    <a:firstCol>
      <a:tcTxStyle b="on" i="on">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n">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n">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956" autoAdjust="0"/>
    <p:restoredTop sz="94660"/>
  </p:normalViewPr>
  <p:slideViewPr>
    <p:cSldViewPr>
      <p:cViewPr varScale="1">
        <p:scale>
          <a:sx n="69" d="100"/>
          <a:sy n="69" d="100"/>
        </p:scale>
        <p:origin x="-528" y="-9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Shape 9"/>
          <p:cNvSpPr>
            <a:spLocks noGrp="1" noRot="1" noChangeAspect="1"/>
          </p:cNvSpPr>
          <p:nvPr>
            <p:ph type="sldImg"/>
          </p:nvPr>
        </p:nvSpPr>
        <p:spPr>
          <a:xfrm>
            <a:off x="1143000" y="685800"/>
            <a:ext cx="4572000" cy="3429000"/>
          </a:xfrm>
          <a:prstGeom prst="rect">
            <a:avLst/>
          </a:prstGeom>
        </p:spPr>
        <p:txBody>
          <a:bodyPr/>
          <a:lstStyle/>
          <a:p>
            <a:pPr lvl="0"/>
            <a:endParaRPr/>
          </a:p>
        </p:txBody>
      </p:sp>
      <p:sp>
        <p:nvSpPr>
          <p:cNvPr id="10" name="Shape 10"/>
          <p:cNvSpPr>
            <a:spLocks noGrp="1"/>
          </p:cNvSpPr>
          <p:nvPr>
            <p:ph type="body" sz="quarter" idx="1"/>
          </p:nvPr>
        </p:nvSpPr>
        <p:spPr>
          <a:xfrm>
            <a:off x="914400" y="4343400"/>
            <a:ext cx="5029200" cy="4114800"/>
          </a:xfrm>
          <a:prstGeom prst="rect">
            <a:avLst/>
          </a:prstGeom>
        </p:spPr>
        <p:txBody>
          <a:bodyPr/>
          <a:lstStyle/>
          <a:p>
            <a:pPr lvl="0"/>
            <a:endParaRPr/>
          </a:p>
        </p:txBody>
      </p:sp>
    </p:spTree>
    <p:extLst>
      <p:ext uri="{BB962C8B-B14F-4D97-AF65-F5344CB8AC3E}">
        <p14:creationId xmlns:p14="http://schemas.microsoft.com/office/powerpoint/2010/main" val="3483120535"/>
      </p:ext>
    </p:extLst>
  </p:cSld>
  <p:clrMap bg1="lt1" tx1="dk1" bg2="lt2" tx2="dk2" accent1="accent1" accent2="accent2" accent3="accent3" accent4="accent4" accent5="accent5" accent6="accent6" hlink="hlink" folHlink="folHlink"/>
  <p:notesStyle>
    <a:lvl1pPr defTabSz="457200">
      <a:lnSpc>
        <a:spcPct val="125000"/>
      </a:lnSpc>
      <a:defRPr sz="2400">
        <a:latin typeface="Avenir Roman"/>
        <a:ea typeface="Avenir Roman"/>
        <a:cs typeface="Avenir Roman"/>
        <a:sym typeface="Avenir Roman"/>
      </a:defRPr>
    </a:lvl1pPr>
    <a:lvl2pPr indent="228600" defTabSz="457200">
      <a:lnSpc>
        <a:spcPct val="125000"/>
      </a:lnSpc>
      <a:defRPr sz="2400">
        <a:latin typeface="Avenir Roman"/>
        <a:ea typeface="Avenir Roman"/>
        <a:cs typeface="Avenir Roman"/>
        <a:sym typeface="Avenir Roman"/>
      </a:defRPr>
    </a:lvl2pPr>
    <a:lvl3pPr indent="457200" defTabSz="457200">
      <a:lnSpc>
        <a:spcPct val="125000"/>
      </a:lnSpc>
      <a:defRPr sz="2400">
        <a:latin typeface="Avenir Roman"/>
        <a:ea typeface="Avenir Roman"/>
        <a:cs typeface="Avenir Roman"/>
        <a:sym typeface="Avenir Roman"/>
      </a:defRPr>
    </a:lvl3pPr>
    <a:lvl4pPr indent="685800" defTabSz="457200">
      <a:lnSpc>
        <a:spcPct val="125000"/>
      </a:lnSpc>
      <a:defRPr sz="2400">
        <a:latin typeface="Avenir Roman"/>
        <a:ea typeface="Avenir Roman"/>
        <a:cs typeface="Avenir Roman"/>
        <a:sym typeface="Avenir Roman"/>
      </a:defRPr>
    </a:lvl4pPr>
    <a:lvl5pPr indent="914400" defTabSz="457200">
      <a:lnSpc>
        <a:spcPct val="125000"/>
      </a:lnSpc>
      <a:defRPr sz="2400">
        <a:latin typeface="Avenir Roman"/>
        <a:ea typeface="Avenir Roman"/>
        <a:cs typeface="Avenir Roman"/>
        <a:sym typeface="Avenir Roman"/>
      </a:defRPr>
    </a:lvl5pPr>
    <a:lvl6pPr indent="1143000" defTabSz="457200">
      <a:lnSpc>
        <a:spcPct val="125000"/>
      </a:lnSpc>
      <a:defRPr sz="2400">
        <a:latin typeface="Avenir Roman"/>
        <a:ea typeface="Avenir Roman"/>
        <a:cs typeface="Avenir Roman"/>
        <a:sym typeface="Avenir Roman"/>
      </a:defRPr>
    </a:lvl6pPr>
    <a:lvl7pPr indent="1371600" defTabSz="457200">
      <a:lnSpc>
        <a:spcPct val="125000"/>
      </a:lnSpc>
      <a:defRPr sz="2400">
        <a:latin typeface="Avenir Roman"/>
        <a:ea typeface="Avenir Roman"/>
        <a:cs typeface="Avenir Roman"/>
        <a:sym typeface="Avenir Roman"/>
      </a:defRPr>
    </a:lvl7pPr>
    <a:lvl8pPr indent="1600200" defTabSz="457200">
      <a:lnSpc>
        <a:spcPct val="125000"/>
      </a:lnSpc>
      <a:defRPr sz="2400">
        <a:latin typeface="Avenir Roman"/>
        <a:ea typeface="Avenir Roman"/>
        <a:cs typeface="Avenir Roman"/>
        <a:sym typeface="Avenir Roman"/>
      </a:defRPr>
    </a:lvl8pPr>
    <a:lvl9pPr indent="1828800" defTabSz="457200">
      <a:lnSpc>
        <a:spcPct val="125000"/>
      </a:lnSpc>
      <a:defRPr sz="2400">
        <a:latin typeface="Avenir Roman"/>
        <a:ea typeface="Avenir Roman"/>
        <a:cs typeface="Avenir Roman"/>
        <a:sym typeface="Avenir Roman"/>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05" name="Shape 3205"/>
          <p:cNvSpPr>
            <a:spLocks noGrp="1" noRot="1" noChangeAspect="1"/>
          </p:cNvSpPr>
          <p:nvPr>
            <p:ph type="sldImg"/>
          </p:nvPr>
        </p:nvSpPr>
        <p:spPr>
          <a:prstGeom prst="rect">
            <a:avLst/>
          </a:prstGeom>
        </p:spPr>
        <p:txBody>
          <a:bodyPr/>
          <a:lstStyle/>
          <a:p>
            <a:pPr lvl="0"/>
            <a:endParaRPr/>
          </a:p>
        </p:txBody>
      </p:sp>
      <p:sp>
        <p:nvSpPr>
          <p:cNvPr id="3206" name="Shape 3206"/>
          <p:cNvSpPr>
            <a:spLocks noGrp="1"/>
          </p:cNvSpPr>
          <p:nvPr>
            <p:ph type="body" sz="quarter" idx="1"/>
          </p:nvPr>
        </p:nvSpPr>
        <p:spPr>
          <a:prstGeom prst="rect">
            <a:avLst/>
          </a:prstGeom>
        </p:spPr>
        <p:txBody>
          <a:bodyPr/>
          <a:lstStyle/>
          <a:p>
            <a:pPr lvl="0">
              <a:defRPr sz="1800"/>
            </a:pPr>
            <a:r>
              <a:rPr sz="2400"/>
              <a:t>When there is a need to use the place value counters to represent larger numbers the removing of groups of 3 counters can be used to model dividing by 3 because removing 3 counters and placing them in an array is equivalent to sharing between three.</a:t>
            </a:r>
          </a:p>
          <a:p>
            <a:pPr lvl="0">
              <a:defRPr sz="1800"/>
            </a:pPr>
            <a:endParaRPr sz="2400"/>
          </a:p>
          <a:p>
            <a:pPr lvl="0">
              <a:defRPr sz="1800"/>
            </a:pPr>
            <a:r>
              <a:rPr sz="2400"/>
              <a:t>In this way larger number can be divided efficiently and this awareness is an important pre-cursor to the division algorithm introduced in the next slides.</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05" name="Shape 3205"/>
          <p:cNvSpPr>
            <a:spLocks noGrp="1" noRot="1" noChangeAspect="1"/>
          </p:cNvSpPr>
          <p:nvPr>
            <p:ph type="sldImg"/>
          </p:nvPr>
        </p:nvSpPr>
        <p:spPr>
          <a:prstGeom prst="rect">
            <a:avLst/>
          </a:prstGeom>
        </p:spPr>
        <p:txBody>
          <a:bodyPr/>
          <a:lstStyle/>
          <a:p>
            <a:pPr lvl="0"/>
            <a:endParaRPr/>
          </a:p>
        </p:txBody>
      </p:sp>
      <p:sp>
        <p:nvSpPr>
          <p:cNvPr id="3206" name="Shape 3206"/>
          <p:cNvSpPr>
            <a:spLocks noGrp="1"/>
          </p:cNvSpPr>
          <p:nvPr>
            <p:ph type="body" sz="quarter" idx="1"/>
          </p:nvPr>
        </p:nvSpPr>
        <p:spPr>
          <a:prstGeom prst="rect">
            <a:avLst/>
          </a:prstGeom>
        </p:spPr>
        <p:txBody>
          <a:bodyPr/>
          <a:lstStyle/>
          <a:p>
            <a:pPr lvl="0">
              <a:defRPr sz="1800"/>
            </a:pPr>
            <a:r>
              <a:rPr sz="2400"/>
              <a:t>When there is a need to use the place value counters to represent larger numbers the removing of groups of 3 counters can be used to model dividing by 3 because removing 3 counters and placing them in an array is equivalent to sharing between three.</a:t>
            </a:r>
          </a:p>
          <a:p>
            <a:pPr lvl="0">
              <a:defRPr sz="1800"/>
            </a:pPr>
            <a:endParaRPr sz="2400"/>
          </a:p>
          <a:p>
            <a:pPr lvl="0">
              <a:defRPr sz="1800"/>
            </a:pPr>
            <a:r>
              <a:rPr sz="2400"/>
              <a:t>In this way larger number can be divided efficiently and this awareness is an important pre-cursor to the division algorithm introduced in the next slides.</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hape 2466"/>
          <p:cNvSpPr>
            <a:spLocks noGrp="1" noRot="1" noChangeAspect="1" noTextEdit="1"/>
          </p:cNvSpPr>
          <p:nvPr>
            <p:ph type="sldImg"/>
          </p:nvPr>
        </p:nvSpPr>
        <p:spPr/>
      </p:sp>
      <p:sp>
        <p:nvSpPr>
          <p:cNvPr id="24579" name="Shape 2467"/>
          <p:cNvSpPr>
            <a:spLocks noGrp="1"/>
          </p:cNvSpPr>
          <p:nvPr>
            <p:ph type="body" sz="quarter" idx="1"/>
          </p:nvPr>
        </p:nvSpPr>
        <p:spPr/>
        <p:txBody>
          <a:bodyPr/>
          <a:lstStyle/>
          <a:p>
            <a:pPr eaLnBrk="1" hangingPunct="1">
              <a:spcBef>
                <a:spcPct val="0"/>
              </a:spcBef>
            </a:pPr>
            <a:endParaRPr lang="en-US" altLang="en-US" smtClean="0">
              <a:solidFill>
                <a:srgbClr val="000000"/>
              </a:solidFil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hape 2466"/>
          <p:cNvSpPr>
            <a:spLocks noGrp="1" noRot="1" noChangeAspect="1" noTextEdit="1"/>
          </p:cNvSpPr>
          <p:nvPr>
            <p:ph type="sldImg"/>
          </p:nvPr>
        </p:nvSpPr>
        <p:spPr/>
      </p:sp>
      <p:sp>
        <p:nvSpPr>
          <p:cNvPr id="24579" name="Shape 2467"/>
          <p:cNvSpPr>
            <a:spLocks noGrp="1"/>
          </p:cNvSpPr>
          <p:nvPr>
            <p:ph type="body" sz="quarter" idx="1"/>
          </p:nvPr>
        </p:nvSpPr>
        <p:spPr/>
        <p:txBody>
          <a:bodyPr/>
          <a:lstStyle/>
          <a:p>
            <a:pPr eaLnBrk="1" hangingPunct="1">
              <a:spcBef>
                <a:spcPct val="0"/>
              </a:spcBef>
            </a:pPr>
            <a:endParaRPr lang="en-US" altLang="en-US" smtClean="0">
              <a:solidFill>
                <a:srgbClr val="000000"/>
              </a:solidFil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Shape 2466"/>
          <p:cNvSpPr>
            <a:spLocks noGrp="1" noRot="1" noChangeAspect="1" noTextEdit="1"/>
          </p:cNvSpPr>
          <p:nvPr>
            <p:ph type="sldImg"/>
          </p:nvPr>
        </p:nvSpPr>
        <p:spPr/>
      </p:sp>
      <p:sp>
        <p:nvSpPr>
          <p:cNvPr id="25603" name="Shape 2467"/>
          <p:cNvSpPr>
            <a:spLocks noGrp="1"/>
          </p:cNvSpPr>
          <p:nvPr>
            <p:ph type="body" sz="quarter" idx="1"/>
          </p:nvPr>
        </p:nvSpPr>
        <p:spPr/>
        <p:txBody>
          <a:bodyPr/>
          <a:lstStyle/>
          <a:p>
            <a:pPr eaLnBrk="1" hangingPunct="1">
              <a:spcBef>
                <a:spcPct val="0"/>
              </a:spcBef>
            </a:pPr>
            <a:endParaRPr lang="en-US" altLang="en-US" smtClean="0">
              <a:solidFill>
                <a:srgbClr val="000000"/>
              </a:solidFil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Shape 2466"/>
          <p:cNvSpPr>
            <a:spLocks noGrp="1" noRot="1" noChangeAspect="1" noTextEdit="1"/>
          </p:cNvSpPr>
          <p:nvPr>
            <p:ph type="sldImg"/>
          </p:nvPr>
        </p:nvSpPr>
        <p:spPr/>
      </p:sp>
      <p:sp>
        <p:nvSpPr>
          <p:cNvPr id="27651" name="Shape 2467"/>
          <p:cNvSpPr>
            <a:spLocks noGrp="1"/>
          </p:cNvSpPr>
          <p:nvPr>
            <p:ph type="body" sz="quarter" idx="1"/>
          </p:nvPr>
        </p:nvSpPr>
        <p:spPr/>
        <p:txBody>
          <a:bodyPr/>
          <a:lstStyle/>
          <a:p>
            <a:pPr eaLnBrk="1" hangingPunct="1">
              <a:spcBef>
                <a:spcPct val="0"/>
              </a:spcBef>
            </a:pPr>
            <a:endParaRPr lang="en-US" altLang="en-US" smtClean="0">
              <a:solidFill>
                <a:srgbClr val="000000"/>
              </a:solidFil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hape 2466"/>
          <p:cNvSpPr>
            <a:spLocks noGrp="1" noRot="1" noChangeAspect="1" noTextEdit="1"/>
          </p:cNvSpPr>
          <p:nvPr>
            <p:ph type="sldImg"/>
          </p:nvPr>
        </p:nvSpPr>
        <p:spPr/>
      </p:sp>
      <p:sp>
        <p:nvSpPr>
          <p:cNvPr id="28675" name="Shape 2467"/>
          <p:cNvSpPr>
            <a:spLocks noGrp="1"/>
          </p:cNvSpPr>
          <p:nvPr>
            <p:ph type="body" sz="quarter" idx="1"/>
          </p:nvPr>
        </p:nvSpPr>
        <p:spPr/>
        <p:txBody>
          <a:bodyPr/>
          <a:lstStyle/>
          <a:p>
            <a:pPr eaLnBrk="1" hangingPunct="1">
              <a:spcBef>
                <a:spcPct val="0"/>
              </a:spcBef>
            </a:pPr>
            <a:endParaRPr lang="en-US" altLang="en-US" smtClean="0">
              <a:solidFill>
                <a:srgbClr val="000000"/>
              </a:solidFil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hape 2466"/>
          <p:cNvSpPr>
            <a:spLocks noGrp="1" noRot="1" noChangeAspect="1" noTextEdit="1"/>
          </p:cNvSpPr>
          <p:nvPr>
            <p:ph type="sldImg"/>
          </p:nvPr>
        </p:nvSpPr>
        <p:spPr/>
      </p:sp>
      <p:sp>
        <p:nvSpPr>
          <p:cNvPr id="28675" name="Shape 2467"/>
          <p:cNvSpPr>
            <a:spLocks noGrp="1"/>
          </p:cNvSpPr>
          <p:nvPr>
            <p:ph type="body" sz="quarter" idx="1"/>
          </p:nvPr>
        </p:nvSpPr>
        <p:spPr/>
        <p:txBody>
          <a:bodyPr/>
          <a:lstStyle/>
          <a:p>
            <a:pPr eaLnBrk="1" hangingPunct="1">
              <a:spcBef>
                <a:spcPct val="0"/>
              </a:spcBef>
            </a:pPr>
            <a:endParaRPr lang="en-US" altLang="en-US" smtClean="0">
              <a:solidFill>
                <a:srgbClr val="000000"/>
              </a:solidFil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Shape 2466"/>
          <p:cNvSpPr>
            <a:spLocks noGrp="1" noRot="1" noChangeAspect="1" noTextEdit="1"/>
          </p:cNvSpPr>
          <p:nvPr>
            <p:ph type="sldImg"/>
          </p:nvPr>
        </p:nvSpPr>
        <p:spPr/>
      </p:sp>
      <p:sp>
        <p:nvSpPr>
          <p:cNvPr id="29699" name="Shape 2467"/>
          <p:cNvSpPr>
            <a:spLocks noGrp="1"/>
          </p:cNvSpPr>
          <p:nvPr>
            <p:ph type="body" sz="quarter" idx="1"/>
          </p:nvPr>
        </p:nvSpPr>
        <p:spPr/>
        <p:txBody>
          <a:bodyPr/>
          <a:lstStyle/>
          <a:p>
            <a:pPr eaLnBrk="1" hangingPunct="1">
              <a:spcBef>
                <a:spcPct val="0"/>
              </a:spcBef>
            </a:pPr>
            <a:endParaRPr lang="en-US" altLang="en-US" smtClean="0">
              <a:solidFill>
                <a:srgbClr val="000000"/>
              </a:solidFil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hape 2466"/>
          <p:cNvSpPr>
            <a:spLocks noGrp="1" noRot="1" noChangeAspect="1" noTextEdit="1"/>
          </p:cNvSpPr>
          <p:nvPr>
            <p:ph type="sldImg"/>
          </p:nvPr>
        </p:nvSpPr>
        <p:spPr/>
      </p:sp>
      <p:sp>
        <p:nvSpPr>
          <p:cNvPr id="31747" name="Shape 2467"/>
          <p:cNvSpPr>
            <a:spLocks noGrp="1"/>
          </p:cNvSpPr>
          <p:nvPr>
            <p:ph type="body" sz="quarter" idx="1"/>
          </p:nvPr>
        </p:nvSpPr>
        <p:spPr/>
        <p:txBody>
          <a:bodyPr/>
          <a:lstStyle/>
          <a:p>
            <a:pPr eaLnBrk="1" hangingPunct="1">
              <a:spcBef>
                <a:spcPct val="0"/>
              </a:spcBef>
            </a:pPr>
            <a:endParaRPr lang="en-US" altLang="en-US" smtClean="0">
              <a:solidFill>
                <a:srgbClr val="000000"/>
              </a:solidFil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Shape 2466"/>
          <p:cNvSpPr>
            <a:spLocks noGrp="1" noRot="1" noChangeAspect="1" noTextEdit="1"/>
          </p:cNvSpPr>
          <p:nvPr>
            <p:ph type="sldImg"/>
          </p:nvPr>
        </p:nvSpPr>
        <p:spPr/>
      </p:sp>
      <p:sp>
        <p:nvSpPr>
          <p:cNvPr id="31747" name="Shape 2467"/>
          <p:cNvSpPr>
            <a:spLocks noGrp="1"/>
          </p:cNvSpPr>
          <p:nvPr>
            <p:ph type="body" sz="quarter" idx="1"/>
          </p:nvPr>
        </p:nvSpPr>
        <p:spPr/>
        <p:txBody>
          <a:bodyPr/>
          <a:lstStyle/>
          <a:p>
            <a:pPr eaLnBrk="1" hangingPunct="1">
              <a:spcBef>
                <a:spcPct val="0"/>
              </a:spcBef>
            </a:pPr>
            <a:endParaRPr lang="en-US" altLang="en-US" smtClean="0">
              <a:solidFill>
                <a:srgbClr val="000000"/>
              </a:solidFil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hape 2466"/>
          <p:cNvSpPr>
            <a:spLocks noGrp="1" noRot="1" noChangeAspect="1" noTextEdit="1"/>
          </p:cNvSpPr>
          <p:nvPr>
            <p:ph type="sldImg"/>
          </p:nvPr>
        </p:nvSpPr>
        <p:spPr/>
      </p:sp>
      <p:sp>
        <p:nvSpPr>
          <p:cNvPr id="32771" name="Shape 2467"/>
          <p:cNvSpPr>
            <a:spLocks noGrp="1"/>
          </p:cNvSpPr>
          <p:nvPr>
            <p:ph type="body" sz="quarter" idx="1"/>
          </p:nvPr>
        </p:nvSpPr>
        <p:spPr/>
        <p:txBody>
          <a:bodyPr/>
          <a:lstStyle/>
          <a:p>
            <a:pPr eaLnBrk="1" hangingPunct="1">
              <a:spcBef>
                <a:spcPct val="0"/>
              </a:spcBef>
            </a:pPr>
            <a:endParaRPr lang="en-US" altLang="en-US" smtClean="0">
              <a:solidFill>
                <a:srgbClr val="000000"/>
              </a:solidFil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Shape 2466"/>
          <p:cNvSpPr>
            <a:spLocks noGrp="1" noRot="1" noChangeAspect="1" noTextEdit="1"/>
          </p:cNvSpPr>
          <p:nvPr>
            <p:ph type="sldImg"/>
          </p:nvPr>
        </p:nvSpPr>
        <p:spPr/>
      </p:sp>
      <p:sp>
        <p:nvSpPr>
          <p:cNvPr id="33795" name="Shape 2467"/>
          <p:cNvSpPr>
            <a:spLocks noGrp="1"/>
          </p:cNvSpPr>
          <p:nvPr>
            <p:ph type="body" sz="quarter" idx="1"/>
          </p:nvPr>
        </p:nvSpPr>
        <p:spPr/>
        <p:txBody>
          <a:bodyPr/>
          <a:lstStyle/>
          <a:p>
            <a:pPr eaLnBrk="1" hangingPunct="1">
              <a:spcBef>
                <a:spcPct val="0"/>
              </a:spcBef>
            </a:pPr>
            <a:endParaRPr lang="en-US" altLang="en-US" smtClean="0">
              <a:solidFill>
                <a:srgbClr val="000000"/>
              </a:solidFil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hape 2466"/>
          <p:cNvSpPr>
            <a:spLocks noGrp="1" noRot="1" noChangeAspect="1" noTextEdit="1"/>
          </p:cNvSpPr>
          <p:nvPr>
            <p:ph type="sldImg"/>
          </p:nvPr>
        </p:nvSpPr>
        <p:spPr/>
      </p:sp>
      <p:sp>
        <p:nvSpPr>
          <p:cNvPr id="34819" name="Shape 2467"/>
          <p:cNvSpPr>
            <a:spLocks noGrp="1"/>
          </p:cNvSpPr>
          <p:nvPr>
            <p:ph type="body" sz="quarter" idx="1"/>
          </p:nvPr>
        </p:nvSpPr>
        <p:spPr/>
        <p:txBody>
          <a:bodyPr/>
          <a:lstStyle/>
          <a:p>
            <a:pPr eaLnBrk="1" hangingPunct="1">
              <a:spcBef>
                <a:spcPct val="0"/>
              </a:spcBef>
            </a:pPr>
            <a:endParaRPr lang="en-US" altLang="en-US" smtClean="0">
              <a:solidFill>
                <a:srgbClr val="000000"/>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E402EEB-EE06-4CA2-9E4B-3B97C1F13030}" type="datetimeFigureOut">
              <a:rPr lang="en-GB" smtClean="0"/>
              <a:t>20/01/2016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7D8375-F8D8-4187-BF14-B986602D646D}" type="slidenum">
              <a:rPr lang="en-GB" smtClean="0"/>
              <a:t>‹#›</a:t>
            </a:fld>
            <a:endParaRPr lang="en-GB"/>
          </a:p>
        </p:txBody>
      </p:sp>
    </p:spTree>
    <p:extLst>
      <p:ext uri="{BB962C8B-B14F-4D97-AF65-F5344CB8AC3E}">
        <p14:creationId xmlns:p14="http://schemas.microsoft.com/office/powerpoint/2010/main" val="31786147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E402EEB-EE06-4CA2-9E4B-3B97C1F13030}" type="datetimeFigureOut">
              <a:rPr lang="en-GB" smtClean="0"/>
              <a:t>20/01/2016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7D8375-F8D8-4187-BF14-B986602D646D}" type="slidenum">
              <a:rPr lang="en-GB" smtClean="0"/>
              <a:t>‹#›</a:t>
            </a:fld>
            <a:endParaRPr lang="en-GB"/>
          </a:p>
        </p:txBody>
      </p:sp>
    </p:spTree>
    <p:extLst>
      <p:ext uri="{BB962C8B-B14F-4D97-AF65-F5344CB8AC3E}">
        <p14:creationId xmlns:p14="http://schemas.microsoft.com/office/powerpoint/2010/main" val="40888220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E402EEB-EE06-4CA2-9E4B-3B97C1F13030}" type="datetimeFigureOut">
              <a:rPr lang="en-GB" smtClean="0"/>
              <a:t>20/01/2016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7D8375-F8D8-4187-BF14-B986602D646D}" type="slidenum">
              <a:rPr lang="en-GB" smtClean="0"/>
              <a:t>‹#›</a:t>
            </a:fld>
            <a:endParaRPr lang="en-GB"/>
          </a:p>
        </p:txBody>
      </p:sp>
    </p:spTree>
    <p:extLst>
      <p:ext uri="{BB962C8B-B14F-4D97-AF65-F5344CB8AC3E}">
        <p14:creationId xmlns:p14="http://schemas.microsoft.com/office/powerpoint/2010/main" val="230836887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E402EEB-EE06-4CA2-9E4B-3B97C1F13030}" type="datetimeFigureOut">
              <a:rPr lang="en-GB" smtClean="0"/>
              <a:t>20/01/2016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7D8375-F8D8-4187-BF14-B986602D646D}" type="slidenum">
              <a:rPr lang="en-GB" smtClean="0"/>
              <a:t>‹#›</a:t>
            </a:fld>
            <a:endParaRPr lang="en-GB"/>
          </a:p>
        </p:txBody>
      </p:sp>
    </p:spTree>
    <p:extLst>
      <p:ext uri="{BB962C8B-B14F-4D97-AF65-F5344CB8AC3E}">
        <p14:creationId xmlns:p14="http://schemas.microsoft.com/office/powerpoint/2010/main" val="38159993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E402EEB-EE06-4CA2-9E4B-3B97C1F13030}" type="datetimeFigureOut">
              <a:rPr lang="en-GB" smtClean="0"/>
              <a:t>20/01/2016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27D8375-F8D8-4187-BF14-B986602D646D}" type="slidenum">
              <a:rPr lang="en-GB" smtClean="0"/>
              <a:t>‹#›</a:t>
            </a:fld>
            <a:endParaRPr lang="en-GB"/>
          </a:p>
        </p:txBody>
      </p:sp>
    </p:spTree>
    <p:extLst>
      <p:ext uri="{BB962C8B-B14F-4D97-AF65-F5344CB8AC3E}">
        <p14:creationId xmlns:p14="http://schemas.microsoft.com/office/powerpoint/2010/main" val="57833230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E402EEB-EE06-4CA2-9E4B-3B97C1F13030}" type="datetimeFigureOut">
              <a:rPr lang="en-GB" smtClean="0"/>
              <a:t>20/01/2016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27D8375-F8D8-4187-BF14-B986602D646D}" type="slidenum">
              <a:rPr lang="en-GB" smtClean="0"/>
              <a:t>‹#›</a:t>
            </a:fld>
            <a:endParaRPr lang="en-GB"/>
          </a:p>
        </p:txBody>
      </p:sp>
    </p:spTree>
    <p:extLst>
      <p:ext uri="{BB962C8B-B14F-4D97-AF65-F5344CB8AC3E}">
        <p14:creationId xmlns:p14="http://schemas.microsoft.com/office/powerpoint/2010/main" val="39921824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E402EEB-EE06-4CA2-9E4B-3B97C1F13030}" type="datetimeFigureOut">
              <a:rPr lang="en-GB" smtClean="0"/>
              <a:t>20/01/2016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27D8375-F8D8-4187-BF14-B986602D646D}" type="slidenum">
              <a:rPr lang="en-GB" smtClean="0"/>
              <a:t>‹#›</a:t>
            </a:fld>
            <a:endParaRPr lang="en-GB"/>
          </a:p>
        </p:txBody>
      </p:sp>
    </p:spTree>
    <p:extLst>
      <p:ext uri="{BB962C8B-B14F-4D97-AF65-F5344CB8AC3E}">
        <p14:creationId xmlns:p14="http://schemas.microsoft.com/office/powerpoint/2010/main" val="11316402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E402EEB-EE06-4CA2-9E4B-3B97C1F13030}" type="datetimeFigureOut">
              <a:rPr lang="en-GB" smtClean="0"/>
              <a:t>20/01/2016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7D8375-F8D8-4187-BF14-B986602D646D}" type="slidenum">
              <a:rPr lang="en-GB" smtClean="0"/>
              <a:t>‹#›</a:t>
            </a:fld>
            <a:endParaRPr lang="en-GB"/>
          </a:p>
        </p:txBody>
      </p:sp>
    </p:spTree>
    <p:extLst>
      <p:ext uri="{BB962C8B-B14F-4D97-AF65-F5344CB8AC3E}">
        <p14:creationId xmlns:p14="http://schemas.microsoft.com/office/powerpoint/2010/main" val="2101688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E402EEB-EE06-4CA2-9E4B-3B97C1F13030}" type="datetimeFigureOut">
              <a:rPr lang="en-GB" smtClean="0"/>
              <a:t>20/01/2016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27D8375-F8D8-4187-BF14-B986602D646D}" type="slidenum">
              <a:rPr lang="en-GB" smtClean="0"/>
              <a:t>‹#›</a:t>
            </a:fld>
            <a:endParaRPr lang="en-GB"/>
          </a:p>
        </p:txBody>
      </p:sp>
    </p:spTree>
    <p:extLst>
      <p:ext uri="{BB962C8B-B14F-4D97-AF65-F5344CB8AC3E}">
        <p14:creationId xmlns:p14="http://schemas.microsoft.com/office/powerpoint/2010/main" val="40126664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E402EEB-EE06-4CA2-9E4B-3B97C1F13030}" type="datetimeFigureOut">
              <a:rPr lang="en-GB" smtClean="0"/>
              <a:t>20/01/2016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7D8375-F8D8-4187-BF14-B986602D646D}" type="slidenum">
              <a:rPr lang="en-GB" smtClean="0"/>
              <a:t>‹#›</a:t>
            </a:fld>
            <a:endParaRPr lang="en-GB"/>
          </a:p>
        </p:txBody>
      </p:sp>
    </p:spTree>
    <p:extLst>
      <p:ext uri="{BB962C8B-B14F-4D97-AF65-F5344CB8AC3E}">
        <p14:creationId xmlns:p14="http://schemas.microsoft.com/office/powerpoint/2010/main" val="110532965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E402EEB-EE06-4CA2-9E4B-3B97C1F13030}" type="datetimeFigureOut">
              <a:rPr lang="en-GB" smtClean="0"/>
              <a:t>20/01/2016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27D8375-F8D8-4187-BF14-B986602D646D}" type="slidenum">
              <a:rPr lang="en-GB" smtClean="0"/>
              <a:t>‹#›</a:t>
            </a:fld>
            <a:endParaRPr lang="en-GB"/>
          </a:p>
        </p:txBody>
      </p:sp>
    </p:spTree>
    <p:extLst>
      <p:ext uri="{BB962C8B-B14F-4D97-AF65-F5344CB8AC3E}">
        <p14:creationId xmlns:p14="http://schemas.microsoft.com/office/powerpoint/2010/main" val="34188546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336699"/>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E402EEB-EE06-4CA2-9E4B-3B97C1F13030}" type="datetimeFigureOut">
              <a:rPr lang="en-GB" smtClean="0"/>
              <a:t>20/01/2016</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27D8375-F8D8-4187-BF14-B986602D646D}" type="slidenum">
              <a:rPr lang="en-GB" smtClean="0"/>
              <a:t>‹#›</a:t>
            </a:fld>
            <a:endParaRPr lang="en-GB"/>
          </a:p>
        </p:txBody>
      </p:sp>
    </p:spTree>
    <p:extLst>
      <p:ext uri="{BB962C8B-B14F-4D97-AF65-F5344CB8AC3E}">
        <p14:creationId xmlns:p14="http://schemas.microsoft.com/office/powerpoint/2010/main" val="2888970820"/>
      </p:ext>
    </p:extLst>
  </p:cSld>
  <p:clrMap bg1="lt1" tx1="dk1" bg2="lt2" tx2="dk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 id="2147483662"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2.jpe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eg"/><Relationship Id="rId1" Type="http://schemas.openxmlformats.org/officeDocument/2006/relationships/slideLayout" Target="../slideLayouts/slideLayout12.xml"/><Relationship Id="rId5" Type="http://schemas.openxmlformats.org/officeDocument/2006/relationships/image" Target="../media/image8.png"/><Relationship Id="rId4" Type="http://schemas.openxmlformats.org/officeDocument/2006/relationships/image" Target="../media/image2.jpe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9.jpeg"/><Relationship Id="rId1" Type="http://schemas.openxmlformats.org/officeDocument/2006/relationships/slideLayout" Target="../slideLayouts/slideLayout12.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2.jpeg"/></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12.xml"/><Relationship Id="rId4" Type="http://schemas.openxmlformats.org/officeDocument/2006/relationships/image" Target="../media/image12.jpeg"/></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6.xml"/><Relationship Id="rId1" Type="http://schemas.openxmlformats.org/officeDocument/2006/relationships/slideLayout" Target="../slideLayouts/slideLayout12.xml"/><Relationship Id="rId5" Type="http://schemas.openxmlformats.org/officeDocument/2006/relationships/image" Target="../media/image12.jpeg"/><Relationship Id="rId4" Type="http://schemas.openxmlformats.org/officeDocument/2006/relationships/image" Target="../media/image2.jpeg"/></Relationships>
</file>

<file path=ppt/slides/_rels/slide1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7.xml"/><Relationship Id="rId1" Type="http://schemas.openxmlformats.org/officeDocument/2006/relationships/slideLayout" Target="../slideLayouts/slideLayout12.xml"/><Relationship Id="rId5" Type="http://schemas.openxmlformats.org/officeDocument/2006/relationships/image" Target="../media/image2.jpeg"/><Relationship Id="rId4" Type="http://schemas.openxmlformats.org/officeDocument/2006/relationships/image" Target="../media/image15.jpe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8.xml"/><Relationship Id="rId1" Type="http://schemas.openxmlformats.org/officeDocument/2006/relationships/slideLayout" Target="../slideLayouts/slideLayout12.xml"/><Relationship Id="rId5" Type="http://schemas.openxmlformats.org/officeDocument/2006/relationships/image" Target="../media/image17.png"/><Relationship Id="rId4" Type="http://schemas.openxmlformats.org/officeDocument/2006/relationships/image" Target="../media/image16.png"/></Relationships>
</file>

<file path=ppt/slides/_rels/slide2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9.xml"/><Relationship Id="rId1" Type="http://schemas.openxmlformats.org/officeDocument/2006/relationships/slideLayout" Target="../slideLayouts/slideLayout12.xml"/><Relationship Id="rId4" Type="http://schemas.openxmlformats.org/officeDocument/2006/relationships/image" Target="../media/image14.jpeg"/></Relationships>
</file>

<file path=ppt/slides/_rels/slide2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0.xml"/><Relationship Id="rId1" Type="http://schemas.openxmlformats.org/officeDocument/2006/relationships/slideLayout" Target="../slideLayouts/slideLayout12.xml"/><Relationship Id="rId4" Type="http://schemas.openxmlformats.org/officeDocument/2006/relationships/image" Target="../media/image18.png"/></Relationships>
</file>

<file path=ppt/slides/_rels/slide22.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1.xml"/><Relationship Id="rId1" Type="http://schemas.openxmlformats.org/officeDocument/2006/relationships/slideLayout" Target="../slideLayouts/slideLayout12.xml"/><Relationship Id="rId5" Type="http://schemas.openxmlformats.org/officeDocument/2006/relationships/image" Target="../media/image20.png"/><Relationship Id="rId4" Type="http://schemas.openxmlformats.org/officeDocument/2006/relationships/image" Target="../media/image2.jpeg"/></Relationships>
</file>

<file path=ppt/slides/_rels/slide2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2.xml"/><Relationship Id="rId1" Type="http://schemas.openxmlformats.org/officeDocument/2006/relationships/slideLayout" Target="../slideLayouts/slideLayout12.xml"/><Relationship Id="rId4" Type="http://schemas.openxmlformats.org/officeDocument/2006/relationships/image" Target="../media/image2.jpeg"/></Relationships>
</file>

<file path=ppt/slides/_rels/slide2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3.xml"/><Relationship Id="rId1" Type="http://schemas.openxmlformats.org/officeDocument/2006/relationships/slideLayout" Target="../slideLayouts/slideLayout12.xml"/><Relationship Id="rId4" Type="http://schemas.openxmlformats.org/officeDocument/2006/relationships/image" Target="../media/image2.jpeg"/></Relationships>
</file>

<file path=ppt/slides/_rels/slide2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14.xml"/><Relationship Id="rId1" Type="http://schemas.openxmlformats.org/officeDocument/2006/relationships/slideLayout" Target="../slideLayouts/slideLayout12.xml"/><Relationship Id="rId6" Type="http://schemas.openxmlformats.org/officeDocument/2006/relationships/image" Target="../media/image2.jpeg"/><Relationship Id="rId5" Type="http://schemas.openxmlformats.org/officeDocument/2006/relationships/image" Target="../media/image25.jpeg"/><Relationship Id="rId4" Type="http://schemas.openxmlformats.org/officeDocument/2006/relationships/image" Target="../media/image24.jpeg"/></Relationships>
</file>

<file path=ppt/slides/_rels/slide26.xml.rels><?xml version="1.0" encoding="UTF-8" standalone="yes"?>
<Relationships xmlns="http://schemas.openxmlformats.org/package/2006/relationships"><Relationship Id="rId8" Type="http://schemas.openxmlformats.org/officeDocument/2006/relationships/image" Target="../media/image31.jpeg"/><Relationship Id="rId13" Type="http://schemas.openxmlformats.org/officeDocument/2006/relationships/image" Target="../media/image35.gif"/><Relationship Id="rId3" Type="http://schemas.openxmlformats.org/officeDocument/2006/relationships/image" Target="../media/image26.jpeg"/><Relationship Id="rId7" Type="http://schemas.openxmlformats.org/officeDocument/2006/relationships/image" Target="../media/image30.jpeg"/><Relationship Id="rId12" Type="http://schemas.openxmlformats.org/officeDocument/2006/relationships/image" Target="../media/image3.png"/><Relationship Id="rId2" Type="http://schemas.openxmlformats.org/officeDocument/2006/relationships/hyperlink" Target="http://www.google.co.uk/url?sa=i&amp;rct=j&amp;q=&amp;esrc=s&amp;source=images&amp;cd=&amp;cad=rja&amp;uact=8&amp;ved=0ahUKEwiX4LbZ1KvKAhUBqxoKHU_dD0wQjRwIBw&amp;url=http://www.wired.com/2015/07/sorry-perfect-lego-brick-may-never-eco-friendly/&amp;bvm=bv.112064104,d.d24&amp;psig=AFQjCNHIIG4ml5OqMDM7M28xARlhq6_avw&amp;ust=1452941933068232" TargetMode="External"/><Relationship Id="rId1" Type="http://schemas.openxmlformats.org/officeDocument/2006/relationships/slideLayout" Target="../slideLayouts/slideLayout12.xml"/><Relationship Id="rId6" Type="http://schemas.openxmlformats.org/officeDocument/2006/relationships/image" Target="../media/image29.jpeg"/><Relationship Id="rId11" Type="http://schemas.openxmlformats.org/officeDocument/2006/relationships/image" Target="../media/image34.png"/><Relationship Id="rId5" Type="http://schemas.openxmlformats.org/officeDocument/2006/relationships/image" Target="../media/image28.jpeg"/><Relationship Id="rId10" Type="http://schemas.openxmlformats.org/officeDocument/2006/relationships/image" Target="../media/image33.jpeg"/><Relationship Id="rId4" Type="http://schemas.openxmlformats.org/officeDocument/2006/relationships/image" Target="../media/image27.jpeg"/><Relationship Id="rId9" Type="http://schemas.openxmlformats.org/officeDocument/2006/relationships/image" Target="../media/image32.png"/></Relationships>
</file>

<file path=ppt/slides/_rels/slide27.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12.xml"/><Relationship Id="rId5" Type="http://schemas.openxmlformats.org/officeDocument/2006/relationships/image" Target="../media/image39.png"/><Relationship Id="rId4" Type="http://schemas.openxmlformats.org/officeDocument/2006/relationships/image" Target="../media/image38.gi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393932" y="681809"/>
            <a:ext cx="8412507" cy="4616648"/>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ctr" defTabSz="457200" rtl="0" fontAlgn="auto" latinLnBrk="1" hangingPunct="0">
              <a:lnSpc>
                <a:spcPct val="100000"/>
              </a:lnSpc>
              <a:spcBef>
                <a:spcPts val="0"/>
              </a:spcBef>
              <a:spcAft>
                <a:spcPts val="0"/>
              </a:spcAft>
              <a:buClrTx/>
              <a:buSzTx/>
              <a:buFontTx/>
              <a:buNone/>
              <a:tabLst/>
            </a:pPr>
            <a:r>
              <a:rPr lang="en-GB" sz="6000" dirty="0" smtClean="0">
                <a:ln>
                  <a:solidFill>
                    <a:sysClr val="windowText" lastClr="000000"/>
                  </a:solidFill>
                </a:ln>
                <a:solidFill>
                  <a:schemeClr val="bg1"/>
                </a:solidFill>
              </a:rPr>
              <a:t>Welcome to SFSM</a:t>
            </a:r>
          </a:p>
          <a:p>
            <a:pPr marL="0" marR="0" indent="0" algn="ctr" defTabSz="457200" rtl="0" fontAlgn="auto" latinLnBrk="1" hangingPunct="0">
              <a:lnSpc>
                <a:spcPct val="100000"/>
              </a:lnSpc>
              <a:spcBef>
                <a:spcPts val="0"/>
              </a:spcBef>
              <a:spcAft>
                <a:spcPts val="0"/>
              </a:spcAft>
              <a:buClrTx/>
              <a:buSzTx/>
              <a:buFontTx/>
              <a:buNone/>
              <a:tabLst/>
            </a:pPr>
            <a:r>
              <a:rPr lang="en-GB" sz="6000" dirty="0" smtClean="0">
                <a:ln>
                  <a:solidFill>
                    <a:sysClr val="windowText" lastClr="000000"/>
                  </a:solidFill>
                </a:ln>
                <a:solidFill>
                  <a:schemeClr val="bg1"/>
                </a:solidFill>
              </a:rPr>
              <a:t>Parents’ Forum:</a:t>
            </a:r>
          </a:p>
          <a:p>
            <a:pPr marL="0" marR="0" indent="0" algn="ctr" defTabSz="457200" rtl="0" fontAlgn="auto" latinLnBrk="1" hangingPunct="0">
              <a:lnSpc>
                <a:spcPct val="100000"/>
              </a:lnSpc>
              <a:spcBef>
                <a:spcPts val="0"/>
              </a:spcBef>
              <a:spcAft>
                <a:spcPts val="0"/>
              </a:spcAft>
              <a:buClrTx/>
              <a:buSzTx/>
              <a:buFontTx/>
              <a:buNone/>
              <a:tabLst/>
            </a:pPr>
            <a:r>
              <a:rPr lang="en-GB" sz="6000" dirty="0" smtClean="0">
                <a:ln>
                  <a:solidFill>
                    <a:sysClr val="windowText" lastClr="000000"/>
                  </a:solidFill>
                </a:ln>
                <a:solidFill>
                  <a:schemeClr val="bg1"/>
                </a:solidFill>
              </a:rPr>
              <a:t>Calculation Policy</a:t>
            </a:r>
          </a:p>
          <a:p>
            <a:pPr marL="0" marR="0" indent="0" algn="ctr" defTabSz="457200" rtl="0" fontAlgn="auto" latinLnBrk="1" hangingPunct="0">
              <a:lnSpc>
                <a:spcPct val="100000"/>
              </a:lnSpc>
              <a:spcBef>
                <a:spcPts val="0"/>
              </a:spcBef>
              <a:spcAft>
                <a:spcPts val="0"/>
              </a:spcAft>
              <a:buClrTx/>
              <a:buSzTx/>
              <a:buFontTx/>
              <a:buNone/>
              <a:tabLst/>
            </a:pPr>
            <a:endParaRPr kumimoji="0" lang="en-GB" sz="6000" i="0" u="none" strike="noStrike" cap="none" spc="0" normalizeH="0" baseline="0" dirty="0">
              <a:ln>
                <a:solidFill>
                  <a:sysClr val="windowText" lastClr="000000"/>
                </a:solidFill>
              </a:ln>
              <a:effectLst/>
              <a:uFillTx/>
              <a:sym typeface="Helvetica"/>
            </a:endParaRPr>
          </a:p>
          <a:p>
            <a:pPr marL="0" marR="0" indent="0" algn="ctr" defTabSz="457200" rtl="0" fontAlgn="auto" latinLnBrk="1" hangingPunct="0">
              <a:lnSpc>
                <a:spcPct val="100000"/>
              </a:lnSpc>
              <a:spcBef>
                <a:spcPts val="0"/>
              </a:spcBef>
              <a:spcAft>
                <a:spcPts val="0"/>
              </a:spcAft>
              <a:buClrTx/>
              <a:buSzTx/>
              <a:buFontTx/>
              <a:buNone/>
              <a:tabLst/>
            </a:pPr>
            <a:endParaRPr kumimoji="0" lang="en-GB" sz="6000" i="0" u="none" strike="noStrike" cap="none" spc="0" normalizeH="0" baseline="0" dirty="0">
              <a:ln>
                <a:solidFill>
                  <a:sysClr val="windowText" lastClr="000000"/>
                </a:solidFill>
              </a:ln>
              <a:effectLst/>
              <a:uFillTx/>
              <a:sym typeface="Helvetica"/>
            </a:endParaRPr>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49251" y="3789040"/>
            <a:ext cx="2505075" cy="2505075"/>
          </a:xfrm>
          <a:prstGeom prst="rect">
            <a:avLst/>
          </a:prstGeom>
        </p:spPr>
      </p:pic>
    </p:spTree>
    <p:extLst>
      <p:ext uri="{BB962C8B-B14F-4D97-AF65-F5344CB8AC3E}">
        <p14:creationId xmlns:p14="http://schemas.microsoft.com/office/powerpoint/2010/main" val="2485818564"/>
      </p:ext>
    </p:extLst>
  </p:cSld>
  <p:clrMapOvr>
    <a:masterClrMapping/>
  </p:clrMapOvr>
  <p:transition spd="med"/>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971600" y="476672"/>
            <a:ext cx="7344816" cy="1477328"/>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ctr" defTabSz="457200" rtl="0" fontAlgn="auto" latinLnBrk="1" hangingPunct="0">
              <a:lnSpc>
                <a:spcPct val="100000"/>
              </a:lnSpc>
              <a:spcBef>
                <a:spcPts val="0"/>
              </a:spcBef>
              <a:spcAft>
                <a:spcPts val="0"/>
              </a:spcAft>
              <a:buClrTx/>
              <a:buSzTx/>
              <a:buFontTx/>
              <a:buNone/>
              <a:tabLst/>
            </a:pPr>
            <a:r>
              <a:rPr kumimoji="0" lang="en-GB" sz="4800" b="1" i="0" u="none" strike="noStrike" cap="none" spc="0" normalizeH="0" baseline="0" dirty="0" smtClean="0">
                <a:ln>
                  <a:noFill/>
                </a:ln>
                <a:solidFill>
                  <a:schemeClr val="bg1"/>
                </a:solidFill>
                <a:effectLst/>
                <a:uFillTx/>
                <a:latin typeface="Helvetica"/>
                <a:ea typeface="Helvetica"/>
                <a:cs typeface="Helvetica"/>
                <a:sym typeface="Helvetica"/>
              </a:rPr>
              <a:t>The importance</a:t>
            </a:r>
            <a:r>
              <a:rPr kumimoji="0" lang="en-GB" sz="4800" b="1" i="0" u="none" strike="noStrike" cap="none" spc="0" normalizeH="0" dirty="0" smtClean="0">
                <a:ln>
                  <a:noFill/>
                </a:ln>
                <a:solidFill>
                  <a:schemeClr val="bg1"/>
                </a:solidFill>
                <a:effectLst/>
                <a:uFillTx/>
                <a:latin typeface="Helvetica"/>
                <a:ea typeface="Helvetica"/>
                <a:cs typeface="Helvetica"/>
                <a:sym typeface="Helvetica"/>
              </a:rPr>
              <a:t> of </a:t>
            </a:r>
          </a:p>
          <a:p>
            <a:pPr marL="0" marR="0" indent="0" algn="ctr" defTabSz="457200" rtl="0" fontAlgn="auto" latinLnBrk="1" hangingPunct="0">
              <a:lnSpc>
                <a:spcPct val="100000"/>
              </a:lnSpc>
              <a:spcBef>
                <a:spcPts val="0"/>
              </a:spcBef>
              <a:spcAft>
                <a:spcPts val="0"/>
              </a:spcAft>
              <a:buClrTx/>
              <a:buSzTx/>
              <a:buFontTx/>
              <a:buNone/>
              <a:tabLst/>
            </a:pPr>
            <a:r>
              <a:rPr kumimoji="0" lang="en-GB" sz="4800" b="1" i="0" u="none" strike="noStrike" cap="none" spc="0" normalizeH="0" dirty="0" smtClean="0">
                <a:ln>
                  <a:noFill/>
                </a:ln>
                <a:solidFill>
                  <a:schemeClr val="bg1"/>
                </a:solidFill>
                <a:effectLst/>
                <a:uFillTx/>
                <a:latin typeface="Helvetica"/>
                <a:ea typeface="Helvetica"/>
                <a:cs typeface="Helvetica"/>
                <a:sym typeface="Helvetica"/>
              </a:rPr>
              <a:t>mathematical vocabulary</a:t>
            </a:r>
            <a:endParaRPr kumimoji="0" lang="en-GB" sz="4800" b="1" i="0" u="none" strike="noStrike" cap="none" spc="0" normalizeH="0" baseline="0" dirty="0">
              <a:ln>
                <a:noFill/>
              </a:ln>
              <a:solidFill>
                <a:schemeClr val="bg1"/>
              </a:solidFill>
              <a:effectLst/>
              <a:uFillTx/>
              <a:latin typeface="Helvetica"/>
              <a:ea typeface="Helvetica"/>
              <a:cs typeface="Helvetica"/>
              <a:sym typeface="Helvetica"/>
            </a:endParaRPr>
          </a:p>
        </p:txBody>
      </p:sp>
      <p:sp>
        <p:nvSpPr>
          <p:cNvPr id="2" name="TextBox 1"/>
          <p:cNvSpPr txBox="1"/>
          <p:nvPr/>
        </p:nvSpPr>
        <p:spPr>
          <a:xfrm>
            <a:off x="755576" y="2492896"/>
            <a:ext cx="7416824" cy="270843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ctr" defTabSz="457200" rtl="0" fontAlgn="auto" latinLnBrk="1" hangingPunct="0">
              <a:lnSpc>
                <a:spcPct val="100000"/>
              </a:lnSpc>
              <a:spcBef>
                <a:spcPts val="0"/>
              </a:spcBef>
              <a:spcAft>
                <a:spcPts val="0"/>
              </a:spcAft>
              <a:buClrTx/>
              <a:buSzTx/>
              <a:buFontTx/>
              <a:buNone/>
              <a:tabLst/>
            </a:pPr>
            <a:r>
              <a:rPr kumimoji="0" lang="en-GB" sz="4000" b="0" i="0" u="none" strike="noStrike" cap="none" spc="0" normalizeH="0" baseline="0" dirty="0" smtClean="0">
                <a:ln>
                  <a:noFill/>
                </a:ln>
                <a:solidFill>
                  <a:schemeClr val="bg1"/>
                </a:solidFill>
                <a:effectLst/>
                <a:uFillTx/>
                <a:sym typeface="Helvetica"/>
              </a:rPr>
              <a:t>Units = ones</a:t>
            </a:r>
          </a:p>
          <a:p>
            <a:pPr marL="0" marR="0" indent="0" algn="ctr" defTabSz="457200" rtl="0" fontAlgn="auto" latinLnBrk="1" hangingPunct="0">
              <a:lnSpc>
                <a:spcPct val="100000"/>
              </a:lnSpc>
              <a:spcBef>
                <a:spcPts val="0"/>
              </a:spcBef>
              <a:spcAft>
                <a:spcPts val="0"/>
              </a:spcAft>
              <a:buClrTx/>
              <a:buSzTx/>
              <a:buFontTx/>
              <a:buNone/>
              <a:tabLst/>
            </a:pPr>
            <a:endParaRPr kumimoji="0" lang="en-GB" sz="4000" b="0" i="0" u="none" strike="noStrike" cap="none" spc="0" normalizeH="0" baseline="0" dirty="0" smtClean="0">
              <a:ln>
                <a:noFill/>
              </a:ln>
              <a:solidFill>
                <a:schemeClr val="bg1"/>
              </a:solidFill>
              <a:effectLst/>
              <a:uFillTx/>
              <a:sym typeface="Helvetica"/>
            </a:endParaRPr>
          </a:p>
          <a:p>
            <a:pPr marL="0" marR="0" indent="0" algn="ctr" defTabSz="457200" rtl="0" fontAlgn="auto" latinLnBrk="1" hangingPunct="0">
              <a:lnSpc>
                <a:spcPct val="100000"/>
              </a:lnSpc>
              <a:spcBef>
                <a:spcPts val="0"/>
              </a:spcBef>
              <a:spcAft>
                <a:spcPts val="0"/>
              </a:spcAft>
              <a:buClrTx/>
              <a:buSzTx/>
              <a:buFontTx/>
              <a:buNone/>
              <a:tabLst/>
            </a:pPr>
            <a:r>
              <a:rPr lang="en-GB" sz="4000" dirty="0" smtClean="0">
                <a:solidFill>
                  <a:schemeClr val="bg1"/>
                </a:solidFill>
              </a:rPr>
              <a:t>Borrow/Carry/Steal = exchange</a:t>
            </a:r>
          </a:p>
          <a:p>
            <a:pPr marL="0" marR="0" indent="0" algn="ctr" defTabSz="457200" rtl="0" fontAlgn="auto" latinLnBrk="1" hangingPunct="0">
              <a:lnSpc>
                <a:spcPct val="100000"/>
              </a:lnSpc>
              <a:spcBef>
                <a:spcPts val="0"/>
              </a:spcBef>
              <a:spcAft>
                <a:spcPts val="0"/>
              </a:spcAft>
              <a:buClrTx/>
              <a:buSzTx/>
              <a:buFontTx/>
              <a:buNone/>
              <a:tabLst/>
            </a:pPr>
            <a:endParaRPr lang="en-GB" sz="2800" dirty="0">
              <a:solidFill>
                <a:srgbClr val="000000"/>
              </a:solidFill>
            </a:endParaRPr>
          </a:p>
          <a:p>
            <a:pPr marL="0" marR="0" indent="0" algn="ctr" defTabSz="457200" rtl="0" fontAlgn="auto" latinLnBrk="1" hangingPunct="0">
              <a:lnSpc>
                <a:spcPct val="100000"/>
              </a:lnSpc>
              <a:spcBef>
                <a:spcPts val="0"/>
              </a:spcBef>
              <a:spcAft>
                <a:spcPts val="0"/>
              </a:spcAft>
              <a:buClrTx/>
              <a:buSzTx/>
              <a:buFontTx/>
              <a:buNone/>
              <a:tabLst/>
            </a:pPr>
            <a:endParaRPr kumimoji="0" lang="en-GB" sz="2800" b="0" i="0" u="none" strike="noStrike" cap="none" spc="0" normalizeH="0" baseline="0" dirty="0">
              <a:ln>
                <a:noFill/>
              </a:ln>
              <a:solidFill>
                <a:srgbClr val="000000"/>
              </a:solidFill>
              <a:effectLst/>
              <a:uFillTx/>
              <a:latin typeface="Helvetica"/>
              <a:ea typeface="Helvetica"/>
              <a:cs typeface="Helvetica"/>
              <a:sym typeface="Helvetica"/>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72400" y="260648"/>
            <a:ext cx="718693" cy="718693"/>
          </a:xfrm>
          <a:prstGeom prst="rect">
            <a:avLst/>
          </a:prstGeom>
        </p:spPr>
      </p:pic>
    </p:spTree>
    <p:extLst>
      <p:ext uri="{BB962C8B-B14F-4D97-AF65-F5344CB8AC3E}">
        <p14:creationId xmlns:p14="http://schemas.microsoft.com/office/powerpoint/2010/main" val="670262996"/>
      </p:ext>
    </p:extLst>
  </p:cSld>
  <p:clrMapOvr>
    <a:masterClrMapping/>
  </p:clrMapOvr>
  <p:transition spd="med"/>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907704" y="1040689"/>
            <a:ext cx="5688632" cy="1107996"/>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ctr" defTabSz="457200" rtl="0" fontAlgn="auto" latinLnBrk="1" hangingPunct="0">
              <a:lnSpc>
                <a:spcPct val="100000"/>
              </a:lnSpc>
              <a:spcBef>
                <a:spcPts val="0"/>
              </a:spcBef>
              <a:spcAft>
                <a:spcPts val="0"/>
              </a:spcAft>
              <a:buClrTx/>
              <a:buSzTx/>
              <a:buFontTx/>
              <a:buNone/>
              <a:tabLst/>
            </a:pPr>
            <a:r>
              <a:rPr kumimoji="0" lang="en-GB" sz="7200" b="0" i="0" u="none" strike="noStrike" cap="none" spc="0" normalizeH="0" baseline="0" dirty="0" smtClean="0">
                <a:ln>
                  <a:noFill/>
                </a:ln>
                <a:solidFill>
                  <a:schemeClr val="bg1"/>
                </a:solidFill>
                <a:effectLst/>
                <a:uFillTx/>
                <a:latin typeface="Helvetica"/>
                <a:ea typeface="Helvetica"/>
                <a:cs typeface="Helvetica"/>
                <a:sym typeface="Helvetica"/>
              </a:rPr>
              <a:t>Division</a:t>
            </a:r>
            <a:endParaRPr kumimoji="0" lang="en-GB" sz="7200" b="0" i="0" u="none" strike="noStrike" cap="none" spc="0" normalizeH="0" baseline="0" dirty="0">
              <a:ln>
                <a:noFill/>
              </a:ln>
              <a:solidFill>
                <a:schemeClr val="bg1"/>
              </a:solidFill>
              <a:effectLst/>
              <a:uFillTx/>
              <a:latin typeface="Helvetica"/>
              <a:ea typeface="Helvetica"/>
              <a:cs typeface="Helvetica"/>
              <a:sym typeface="Helvetica"/>
            </a:endParaRPr>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94204" y="2564904"/>
            <a:ext cx="2915631" cy="2915631"/>
          </a:xfrm>
          <a:prstGeom prst="rect">
            <a:avLst/>
          </a:prstGeom>
        </p:spPr>
      </p:pic>
    </p:spTree>
    <p:extLst>
      <p:ext uri="{BB962C8B-B14F-4D97-AF65-F5344CB8AC3E}">
        <p14:creationId xmlns:p14="http://schemas.microsoft.com/office/powerpoint/2010/main" val="4197446193"/>
      </p:ext>
    </p:extLst>
  </p:cSld>
  <p:clrMapOvr>
    <a:masterClrMapping/>
  </p:clrMapOvr>
  <p:transition spd="med"/>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971600" y="476672"/>
            <a:ext cx="7344816" cy="1477328"/>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ctr" defTabSz="457200" rtl="0" fontAlgn="auto" latinLnBrk="1" hangingPunct="0">
              <a:lnSpc>
                <a:spcPct val="100000"/>
              </a:lnSpc>
              <a:spcBef>
                <a:spcPts val="0"/>
              </a:spcBef>
              <a:spcAft>
                <a:spcPts val="0"/>
              </a:spcAft>
              <a:buClrTx/>
              <a:buSzTx/>
              <a:buFontTx/>
              <a:buNone/>
              <a:tabLst/>
            </a:pPr>
            <a:r>
              <a:rPr kumimoji="0" lang="en-GB" sz="4800" b="1" i="0" u="none" strike="noStrike" cap="none" spc="0" normalizeH="0" baseline="0" dirty="0" smtClean="0">
                <a:ln>
                  <a:noFill/>
                </a:ln>
                <a:solidFill>
                  <a:schemeClr val="bg1"/>
                </a:solidFill>
                <a:effectLst/>
                <a:uFillTx/>
                <a:latin typeface="Helvetica"/>
                <a:ea typeface="Helvetica"/>
                <a:cs typeface="Helvetica"/>
                <a:sym typeface="Helvetica"/>
              </a:rPr>
              <a:t>Here watch video on </a:t>
            </a:r>
          </a:p>
          <a:p>
            <a:pPr marL="0" marR="0" indent="0" algn="ctr" defTabSz="457200" rtl="0" fontAlgn="auto" latinLnBrk="1" hangingPunct="0">
              <a:lnSpc>
                <a:spcPct val="100000"/>
              </a:lnSpc>
              <a:spcBef>
                <a:spcPts val="0"/>
              </a:spcBef>
              <a:spcAft>
                <a:spcPts val="0"/>
              </a:spcAft>
              <a:buClrTx/>
              <a:buSzTx/>
              <a:buFontTx/>
              <a:buNone/>
              <a:tabLst/>
            </a:pPr>
            <a:r>
              <a:rPr kumimoji="0" lang="en-GB" sz="4800" b="1" i="0" u="none" strike="noStrike" cap="none" spc="0" normalizeH="0" baseline="0" dirty="0" smtClean="0">
                <a:ln>
                  <a:noFill/>
                </a:ln>
                <a:solidFill>
                  <a:schemeClr val="bg1"/>
                </a:solidFill>
                <a:effectLst/>
                <a:uFillTx/>
                <a:latin typeface="Helvetica"/>
                <a:ea typeface="Helvetica"/>
                <a:cs typeface="Helvetica"/>
                <a:sym typeface="Helvetica"/>
              </a:rPr>
              <a:t>website.</a:t>
            </a:r>
            <a:endParaRPr kumimoji="0" lang="en-GB" sz="4800" b="1" i="0" u="none" strike="noStrike" cap="none" spc="0" normalizeH="0" baseline="0" dirty="0">
              <a:ln>
                <a:noFill/>
              </a:ln>
              <a:solidFill>
                <a:schemeClr val="bg1"/>
              </a:solidFill>
              <a:effectLst/>
              <a:uFillTx/>
              <a:latin typeface="Helvetica"/>
              <a:ea typeface="Helvetica"/>
              <a:cs typeface="Helvetica"/>
              <a:sym typeface="Helvetica"/>
            </a:endParaRPr>
          </a:p>
        </p:txBody>
      </p:sp>
      <p:pic>
        <p:nvPicPr>
          <p:cNvPr id="7" name="Picture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72400" y="260648"/>
            <a:ext cx="718693" cy="718693"/>
          </a:xfrm>
          <a:prstGeom prst="rect">
            <a:avLst/>
          </a:prstGeom>
        </p:spPr>
      </p:pic>
    </p:spTree>
    <p:extLst>
      <p:ext uri="{BB962C8B-B14F-4D97-AF65-F5344CB8AC3E}">
        <p14:creationId xmlns:p14="http://schemas.microsoft.com/office/powerpoint/2010/main" val="4242150164"/>
      </p:ext>
    </p:extLst>
  </p:cSld>
  <p:clrMapOvr>
    <a:masterClrMapping/>
  </p:clrMapOvr>
  <p:transition spd="med"/>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62" name="image-8.png"/>
          <p:cNvPicPr/>
          <p:nvPr/>
        </p:nvPicPr>
        <p:blipFill>
          <a:blip r:embed="rId3">
            <a:extLst/>
          </a:blip>
          <a:srcRect l="57806" t="42965" r="39341" b="53382"/>
          <a:stretch>
            <a:fillRect/>
          </a:stretch>
        </p:blipFill>
        <p:spPr>
          <a:xfrm>
            <a:off x="2087561" y="2513921"/>
            <a:ext cx="215901" cy="214313"/>
          </a:xfrm>
          <a:prstGeom prst="rect">
            <a:avLst/>
          </a:prstGeom>
          <a:ln w="12700">
            <a:miter lim="400000"/>
          </a:ln>
        </p:spPr>
      </p:pic>
      <p:pic>
        <p:nvPicPr>
          <p:cNvPr id="3163" name="image-8.png"/>
          <p:cNvPicPr/>
          <p:nvPr/>
        </p:nvPicPr>
        <p:blipFill>
          <a:blip r:embed="rId3">
            <a:extLst/>
          </a:blip>
          <a:srcRect l="57806" t="42965" r="39341" b="53382"/>
          <a:stretch>
            <a:fillRect/>
          </a:stretch>
        </p:blipFill>
        <p:spPr>
          <a:xfrm>
            <a:off x="2152323" y="2892669"/>
            <a:ext cx="215900" cy="214313"/>
          </a:xfrm>
          <a:prstGeom prst="rect">
            <a:avLst/>
          </a:prstGeom>
          <a:ln w="12700">
            <a:miter lim="400000"/>
          </a:ln>
        </p:spPr>
      </p:pic>
      <p:pic>
        <p:nvPicPr>
          <p:cNvPr id="3164" name="image-8.png"/>
          <p:cNvPicPr/>
          <p:nvPr/>
        </p:nvPicPr>
        <p:blipFill>
          <a:blip r:embed="rId3">
            <a:extLst/>
          </a:blip>
          <a:srcRect l="57806" t="42965" r="39341" b="53382"/>
          <a:stretch>
            <a:fillRect/>
          </a:stretch>
        </p:blipFill>
        <p:spPr>
          <a:xfrm>
            <a:off x="2430485" y="2718750"/>
            <a:ext cx="215901" cy="214313"/>
          </a:xfrm>
          <a:prstGeom prst="rect">
            <a:avLst/>
          </a:prstGeom>
          <a:ln w="12700">
            <a:miter lim="400000"/>
          </a:ln>
        </p:spPr>
      </p:pic>
      <p:pic>
        <p:nvPicPr>
          <p:cNvPr id="3165" name="image-8.png"/>
          <p:cNvPicPr/>
          <p:nvPr/>
        </p:nvPicPr>
        <p:blipFill>
          <a:blip r:embed="rId3">
            <a:extLst/>
          </a:blip>
          <a:srcRect l="57806" t="42965" r="39341" b="53382"/>
          <a:stretch>
            <a:fillRect/>
          </a:stretch>
        </p:blipFill>
        <p:spPr>
          <a:xfrm>
            <a:off x="1678662" y="2925313"/>
            <a:ext cx="215901" cy="214313"/>
          </a:xfrm>
          <a:prstGeom prst="rect">
            <a:avLst/>
          </a:prstGeom>
          <a:ln w="12700">
            <a:miter lim="400000"/>
          </a:ln>
        </p:spPr>
      </p:pic>
      <p:pic>
        <p:nvPicPr>
          <p:cNvPr id="3166" name="image-8.png"/>
          <p:cNvPicPr/>
          <p:nvPr/>
        </p:nvPicPr>
        <p:blipFill>
          <a:blip r:embed="rId3">
            <a:extLst/>
          </a:blip>
          <a:srcRect l="57806" t="42965" r="39341" b="53382"/>
          <a:stretch>
            <a:fillRect/>
          </a:stretch>
        </p:blipFill>
        <p:spPr>
          <a:xfrm>
            <a:off x="1678662" y="2513921"/>
            <a:ext cx="215900" cy="214313"/>
          </a:xfrm>
          <a:prstGeom prst="rect">
            <a:avLst/>
          </a:prstGeom>
          <a:ln w="12700">
            <a:miter lim="400000"/>
          </a:ln>
        </p:spPr>
      </p:pic>
      <p:pic>
        <p:nvPicPr>
          <p:cNvPr id="3167" name="image-8.png"/>
          <p:cNvPicPr/>
          <p:nvPr/>
        </p:nvPicPr>
        <p:blipFill>
          <a:blip r:embed="rId3">
            <a:extLst/>
          </a:blip>
          <a:srcRect l="57806" t="42965" r="39341" b="53382"/>
          <a:stretch>
            <a:fillRect/>
          </a:stretch>
        </p:blipFill>
        <p:spPr>
          <a:xfrm>
            <a:off x="1331640" y="2621078"/>
            <a:ext cx="215901" cy="214313"/>
          </a:xfrm>
          <a:prstGeom prst="rect">
            <a:avLst/>
          </a:prstGeom>
          <a:ln w="12700">
            <a:miter lim="400000"/>
          </a:ln>
        </p:spPr>
      </p:pic>
      <p:sp>
        <p:nvSpPr>
          <p:cNvPr id="3168" name="Shape 3168"/>
          <p:cNvSpPr>
            <a:spLocks noGrp="1"/>
          </p:cNvSpPr>
          <p:nvPr>
            <p:ph type="title" idx="4294967295"/>
          </p:nvPr>
        </p:nvSpPr>
        <p:spPr>
          <a:xfrm>
            <a:off x="0" y="1484313"/>
            <a:ext cx="2441575" cy="850900"/>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p>
            <a:pPr lvl="0">
              <a:defRPr sz="1800">
                <a:uFillTx/>
              </a:defRPr>
            </a:pPr>
            <a:r>
              <a:rPr lang="en-GB" sz="3600" dirty="0" smtClean="0">
                <a:solidFill>
                  <a:schemeClr val="bg1"/>
                </a:solidFill>
                <a:uFill>
                  <a:solidFill>
                    <a:srgbClr val="00628C"/>
                  </a:solidFill>
                </a:uFill>
                <a:latin typeface="Arial Bold"/>
                <a:ea typeface="Arial Bold"/>
                <a:cs typeface="Arial Bold"/>
                <a:sym typeface="Arial Bold"/>
              </a:rPr>
              <a:t>63</a:t>
            </a:r>
            <a:r>
              <a:rPr sz="3600" dirty="0" smtClean="0">
                <a:solidFill>
                  <a:schemeClr val="bg1"/>
                </a:solidFill>
                <a:uFill>
                  <a:solidFill>
                    <a:srgbClr val="00628C"/>
                  </a:solidFill>
                </a:uFill>
                <a:latin typeface="Arial Bold"/>
                <a:ea typeface="Arial Bold"/>
                <a:cs typeface="Arial Bold"/>
                <a:sym typeface="Arial Bold"/>
              </a:rPr>
              <a:t> </a:t>
            </a:r>
            <a:r>
              <a:rPr lang="en-GB" sz="3600" b="1" dirty="0" smtClean="0">
                <a:solidFill>
                  <a:schemeClr val="bg1"/>
                </a:solidFill>
                <a:uFill>
                  <a:solidFill>
                    <a:srgbClr val="00628C"/>
                  </a:solidFill>
                </a:uFill>
                <a:latin typeface="Symbol"/>
                <a:ea typeface="Arial Bold"/>
                <a:cs typeface="Arial Bold"/>
                <a:sym typeface="Symbol"/>
              </a:rPr>
              <a:t>÷ </a:t>
            </a:r>
            <a:r>
              <a:rPr sz="3600" dirty="0" smtClean="0">
                <a:solidFill>
                  <a:schemeClr val="bg1"/>
                </a:solidFill>
                <a:uFill>
                  <a:solidFill>
                    <a:srgbClr val="00628C"/>
                  </a:solidFill>
                </a:uFill>
                <a:latin typeface="Arial Bold"/>
                <a:ea typeface="Arial Bold"/>
                <a:cs typeface="Arial Bold"/>
                <a:sym typeface="Arial Bold"/>
              </a:rPr>
              <a:t>3</a:t>
            </a:r>
            <a:endParaRPr sz="3600" dirty="0">
              <a:solidFill>
                <a:schemeClr val="bg1"/>
              </a:solidFill>
              <a:uFill>
                <a:solidFill>
                  <a:srgbClr val="00628C"/>
                </a:solidFill>
              </a:uFill>
              <a:latin typeface="Arial Bold"/>
              <a:ea typeface="Arial Bold"/>
              <a:cs typeface="Arial Bold"/>
              <a:sym typeface="Arial Bold"/>
            </a:endParaRPr>
          </a:p>
        </p:txBody>
      </p:sp>
      <p:grpSp>
        <p:nvGrpSpPr>
          <p:cNvPr id="3181" name="Group 3181"/>
          <p:cNvGrpSpPr/>
          <p:nvPr/>
        </p:nvGrpSpPr>
        <p:grpSpPr>
          <a:xfrm>
            <a:off x="2485037" y="4661519"/>
            <a:ext cx="215901" cy="671513"/>
            <a:chOff x="0" y="0"/>
            <a:chExt cx="215900" cy="671512"/>
          </a:xfrm>
        </p:grpSpPr>
        <p:pic>
          <p:nvPicPr>
            <p:cNvPr id="3178" name="image-8.png"/>
            <p:cNvPicPr/>
            <p:nvPr/>
          </p:nvPicPr>
          <p:blipFill>
            <a:blip r:embed="rId3">
              <a:extLst/>
            </a:blip>
            <a:srcRect l="57806" t="42965" r="39341" b="53382"/>
            <a:stretch>
              <a:fillRect/>
            </a:stretch>
          </p:blipFill>
          <p:spPr>
            <a:xfrm>
              <a:off x="0" y="0"/>
              <a:ext cx="215900" cy="214313"/>
            </a:xfrm>
            <a:prstGeom prst="rect">
              <a:avLst/>
            </a:prstGeom>
            <a:ln w="12700" cap="flat">
              <a:noFill/>
              <a:miter lim="400000"/>
            </a:ln>
            <a:effectLst/>
          </p:spPr>
        </p:pic>
        <p:pic>
          <p:nvPicPr>
            <p:cNvPr id="3179" name="image-8.png"/>
            <p:cNvPicPr/>
            <p:nvPr/>
          </p:nvPicPr>
          <p:blipFill>
            <a:blip r:embed="rId3">
              <a:extLst/>
            </a:blip>
            <a:srcRect l="57806" t="42965" r="39341" b="53382"/>
            <a:stretch>
              <a:fillRect/>
            </a:stretch>
          </p:blipFill>
          <p:spPr>
            <a:xfrm>
              <a:off x="0" y="228600"/>
              <a:ext cx="215900" cy="214313"/>
            </a:xfrm>
            <a:prstGeom prst="rect">
              <a:avLst/>
            </a:prstGeom>
            <a:ln w="12700" cap="flat">
              <a:noFill/>
              <a:miter lim="400000"/>
            </a:ln>
            <a:effectLst/>
          </p:spPr>
        </p:pic>
        <p:pic>
          <p:nvPicPr>
            <p:cNvPr id="3180" name="image-8.png"/>
            <p:cNvPicPr/>
            <p:nvPr/>
          </p:nvPicPr>
          <p:blipFill>
            <a:blip r:embed="rId3">
              <a:extLst/>
            </a:blip>
            <a:srcRect l="57806" t="42965" r="39341" b="53382"/>
            <a:stretch>
              <a:fillRect/>
            </a:stretch>
          </p:blipFill>
          <p:spPr>
            <a:xfrm>
              <a:off x="0" y="457200"/>
              <a:ext cx="215900" cy="214313"/>
            </a:xfrm>
            <a:prstGeom prst="rect">
              <a:avLst/>
            </a:prstGeom>
            <a:ln w="12700" cap="flat">
              <a:noFill/>
              <a:miter lim="400000"/>
            </a:ln>
            <a:effectLst/>
          </p:spPr>
        </p:pic>
      </p:grpSp>
      <p:sp>
        <p:nvSpPr>
          <p:cNvPr id="3204" name="Shape 3204"/>
          <p:cNvSpPr/>
          <p:nvPr/>
        </p:nvSpPr>
        <p:spPr>
          <a:xfrm>
            <a:off x="361950" y="260648"/>
            <a:ext cx="5918200" cy="1079501"/>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spAutoFit/>
          </a:bodyPr>
          <a:lstStyle/>
          <a:p>
            <a:pPr lvl="0" defTabSz="914400">
              <a:defRPr sz="1800"/>
            </a:pPr>
            <a:r>
              <a:rPr sz="3200" dirty="0">
                <a:solidFill>
                  <a:schemeClr val="bg1"/>
                </a:solidFill>
                <a:uFill>
                  <a:solidFill>
                    <a:srgbClr val="00628C"/>
                  </a:solidFill>
                </a:uFill>
                <a:latin typeface="Arial Bold"/>
                <a:ea typeface="Arial Bold"/>
                <a:cs typeface="Arial Bold"/>
                <a:sym typeface="Arial Bold"/>
              </a:rPr>
              <a:t>The power of the place </a:t>
            </a:r>
            <a:r>
              <a:rPr sz="3200" dirty="0" smtClean="0">
                <a:solidFill>
                  <a:schemeClr val="bg1"/>
                </a:solidFill>
                <a:uFill>
                  <a:solidFill>
                    <a:srgbClr val="00628C"/>
                  </a:solidFill>
                </a:uFill>
                <a:latin typeface="Arial Bold"/>
                <a:ea typeface="Arial Bold"/>
                <a:cs typeface="Arial Bold"/>
                <a:sym typeface="Arial Bold"/>
              </a:rPr>
              <a:t>value</a:t>
            </a:r>
            <a:endParaRPr sz="3200" dirty="0">
              <a:solidFill>
                <a:schemeClr val="bg1"/>
              </a:solidFill>
              <a:uFill>
                <a:solidFill>
                  <a:srgbClr val="00628C"/>
                </a:solidFill>
              </a:uFill>
              <a:latin typeface="Arial Bold"/>
              <a:ea typeface="Arial Bold"/>
              <a:cs typeface="Arial Bold"/>
              <a:sym typeface="Arial Bold"/>
            </a:endParaRPr>
          </a:p>
          <a:p>
            <a:pPr lvl="0" defTabSz="914400">
              <a:defRPr sz="1800"/>
            </a:pPr>
            <a:r>
              <a:rPr sz="3200" dirty="0">
                <a:solidFill>
                  <a:schemeClr val="bg1"/>
                </a:solidFill>
                <a:uFill>
                  <a:solidFill>
                    <a:srgbClr val="00628C"/>
                  </a:solidFill>
                </a:uFill>
                <a:latin typeface="Arial Bold"/>
                <a:ea typeface="Arial Bold"/>
                <a:cs typeface="Arial Bold"/>
                <a:sym typeface="Arial Bold"/>
              </a:rPr>
              <a:t>counters for </a:t>
            </a:r>
            <a:r>
              <a:rPr lang="en-GB" sz="3200" dirty="0" smtClean="0">
                <a:solidFill>
                  <a:schemeClr val="bg1"/>
                </a:solidFill>
                <a:uFill>
                  <a:solidFill>
                    <a:srgbClr val="00628C"/>
                  </a:solidFill>
                </a:uFill>
                <a:latin typeface="Arial Bold"/>
                <a:ea typeface="Arial Bold"/>
                <a:cs typeface="Arial Bold"/>
                <a:sym typeface="Arial Bold"/>
              </a:rPr>
              <a:t>division</a:t>
            </a:r>
            <a:endParaRPr sz="3200" dirty="0">
              <a:solidFill>
                <a:schemeClr val="bg1"/>
              </a:solidFill>
              <a:uFill>
                <a:solidFill>
                  <a:srgbClr val="00628C"/>
                </a:solidFill>
              </a:uFill>
              <a:latin typeface="Arial Bold"/>
              <a:ea typeface="Arial Bold"/>
              <a:cs typeface="Arial Bold"/>
              <a:sym typeface="Arial Bold"/>
            </a:endParaRPr>
          </a:p>
        </p:txBody>
      </p:sp>
      <p:cxnSp>
        <p:nvCxnSpPr>
          <p:cNvPr id="3" name="Straight Connector 2"/>
          <p:cNvCxnSpPr/>
          <p:nvPr/>
        </p:nvCxnSpPr>
        <p:spPr>
          <a:xfrm>
            <a:off x="6087790" y="3231494"/>
            <a:ext cx="1440160" cy="0"/>
          </a:xfrm>
          <a:prstGeom prst="line">
            <a:avLst/>
          </a:prstGeom>
          <a:noFill/>
          <a:ln w="25400" cap="flat">
            <a:solidFill>
              <a:schemeClr val="bg1"/>
            </a:solidFill>
            <a:prstDash val="solid"/>
            <a:miter lim="400000"/>
          </a:ln>
          <a:effectLst/>
        </p:spPr>
        <p:style>
          <a:lnRef idx="0">
            <a:scrgbClr r="0" g="0" b="0"/>
          </a:lnRef>
          <a:fillRef idx="0">
            <a:scrgbClr r="0" g="0" b="0"/>
          </a:fillRef>
          <a:effectRef idx="0">
            <a:scrgbClr r="0" g="0" b="0"/>
          </a:effectRef>
          <a:fontRef idx="none"/>
        </p:style>
      </p:cxnSp>
      <p:cxnSp>
        <p:nvCxnSpPr>
          <p:cNvPr id="5" name="Straight Connector 4"/>
          <p:cNvCxnSpPr/>
          <p:nvPr/>
        </p:nvCxnSpPr>
        <p:spPr>
          <a:xfrm>
            <a:off x="6087790" y="3231494"/>
            <a:ext cx="0" cy="857284"/>
          </a:xfrm>
          <a:prstGeom prst="line">
            <a:avLst/>
          </a:prstGeom>
          <a:noFill/>
          <a:ln w="25400" cap="flat">
            <a:solidFill>
              <a:schemeClr val="bg1"/>
            </a:solidFill>
            <a:prstDash val="solid"/>
            <a:miter lim="400000"/>
          </a:ln>
          <a:effectLst/>
        </p:spPr>
        <p:style>
          <a:lnRef idx="0">
            <a:scrgbClr r="0" g="0" b="0"/>
          </a:lnRef>
          <a:fillRef idx="0">
            <a:scrgbClr r="0" g="0" b="0"/>
          </a:fillRef>
          <a:effectRef idx="0">
            <a:scrgbClr r="0" g="0" b="0"/>
          </a:effectRef>
          <a:fontRef idx="none"/>
        </p:style>
      </p:cxnSp>
      <p:sp>
        <p:nvSpPr>
          <p:cNvPr id="6" name="TextBox 5"/>
          <p:cNvSpPr txBox="1"/>
          <p:nvPr/>
        </p:nvSpPr>
        <p:spPr>
          <a:xfrm>
            <a:off x="6280150" y="3151935"/>
            <a:ext cx="1535832" cy="1015663"/>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1" hangingPunct="0">
              <a:lnSpc>
                <a:spcPct val="100000"/>
              </a:lnSpc>
              <a:spcBef>
                <a:spcPts val="0"/>
              </a:spcBef>
              <a:spcAft>
                <a:spcPts val="0"/>
              </a:spcAft>
              <a:buClrTx/>
              <a:buSzTx/>
              <a:buFontTx/>
              <a:buNone/>
              <a:tabLst/>
            </a:pPr>
            <a:r>
              <a:rPr kumimoji="0" lang="en-GB" sz="6600" b="0" i="0" u="none" strike="noStrike" cap="none" spc="0" normalizeH="0" baseline="0" dirty="0" smtClean="0">
                <a:ln>
                  <a:noFill/>
                </a:ln>
                <a:solidFill>
                  <a:schemeClr val="bg1"/>
                </a:solidFill>
                <a:effectLst/>
                <a:uFillTx/>
                <a:latin typeface="Helvetica"/>
                <a:ea typeface="Helvetica"/>
                <a:cs typeface="Helvetica"/>
                <a:sym typeface="Helvetica"/>
              </a:rPr>
              <a:t>63</a:t>
            </a:r>
            <a:endParaRPr kumimoji="0" lang="en-GB" sz="6600" b="0" i="0" u="none" strike="noStrike" cap="none" spc="0" normalizeH="0" baseline="0" dirty="0">
              <a:ln>
                <a:noFill/>
              </a:ln>
              <a:solidFill>
                <a:schemeClr val="bg1"/>
              </a:solidFill>
              <a:effectLst/>
              <a:uFillTx/>
              <a:latin typeface="Helvetica"/>
              <a:ea typeface="Helvetica"/>
              <a:cs typeface="Helvetica"/>
              <a:sym typeface="Helvetica"/>
            </a:endParaRPr>
          </a:p>
        </p:txBody>
      </p:sp>
      <p:sp>
        <p:nvSpPr>
          <p:cNvPr id="60" name="TextBox 59"/>
          <p:cNvSpPr txBox="1"/>
          <p:nvPr/>
        </p:nvSpPr>
        <p:spPr>
          <a:xfrm>
            <a:off x="5472274" y="3152304"/>
            <a:ext cx="615516" cy="1015663"/>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1" hangingPunct="0">
              <a:lnSpc>
                <a:spcPct val="100000"/>
              </a:lnSpc>
              <a:spcBef>
                <a:spcPts val="0"/>
              </a:spcBef>
              <a:spcAft>
                <a:spcPts val="0"/>
              </a:spcAft>
              <a:buClrTx/>
              <a:buSzTx/>
              <a:buFontTx/>
              <a:buNone/>
              <a:tabLst/>
            </a:pPr>
            <a:r>
              <a:rPr kumimoji="0" lang="en-GB" sz="6600" b="0" i="0" u="none" strike="noStrike" cap="none" spc="0" normalizeH="0" baseline="0" dirty="0" smtClean="0">
                <a:ln>
                  <a:noFill/>
                </a:ln>
                <a:solidFill>
                  <a:schemeClr val="bg1"/>
                </a:solidFill>
                <a:effectLst/>
                <a:uFillTx/>
                <a:latin typeface="Helvetica"/>
                <a:ea typeface="Helvetica"/>
                <a:cs typeface="Helvetica"/>
                <a:sym typeface="Helvetica"/>
              </a:rPr>
              <a:t>3</a:t>
            </a:r>
            <a:endParaRPr kumimoji="0" lang="en-GB" sz="6600" b="0" i="0" u="none" strike="noStrike" cap="none" spc="0" normalizeH="0" baseline="0" dirty="0">
              <a:ln>
                <a:noFill/>
              </a:ln>
              <a:solidFill>
                <a:schemeClr val="bg1"/>
              </a:solidFill>
              <a:effectLst/>
              <a:uFillTx/>
              <a:latin typeface="Helvetica"/>
              <a:ea typeface="Helvetica"/>
              <a:cs typeface="Helvetica"/>
              <a:sym typeface="Helvetica"/>
            </a:endParaRPr>
          </a:p>
        </p:txBody>
      </p:sp>
      <p:pic>
        <p:nvPicPr>
          <p:cNvPr id="68" name="image-8.png"/>
          <p:cNvPicPr/>
          <p:nvPr/>
        </p:nvPicPr>
        <p:blipFill>
          <a:blip r:embed="rId3">
            <a:extLst/>
          </a:blip>
          <a:srcRect l="65200" t="52563" r="32101" b="43788"/>
          <a:stretch>
            <a:fillRect/>
          </a:stretch>
        </p:blipFill>
        <p:spPr>
          <a:xfrm>
            <a:off x="2909366" y="2591941"/>
            <a:ext cx="214313" cy="215900"/>
          </a:xfrm>
          <a:prstGeom prst="rect">
            <a:avLst/>
          </a:prstGeom>
          <a:ln w="12700" cap="flat">
            <a:noFill/>
            <a:miter lim="400000"/>
          </a:ln>
          <a:effectLst/>
        </p:spPr>
      </p:pic>
      <p:pic>
        <p:nvPicPr>
          <p:cNvPr id="69" name="image-8.png"/>
          <p:cNvPicPr/>
          <p:nvPr/>
        </p:nvPicPr>
        <p:blipFill>
          <a:blip r:embed="rId3">
            <a:extLst/>
          </a:blip>
          <a:srcRect l="65200" t="52563" r="32101" b="43788"/>
          <a:stretch>
            <a:fillRect/>
          </a:stretch>
        </p:blipFill>
        <p:spPr>
          <a:xfrm>
            <a:off x="2919543" y="2278943"/>
            <a:ext cx="214313" cy="215900"/>
          </a:xfrm>
          <a:prstGeom prst="rect">
            <a:avLst/>
          </a:prstGeom>
          <a:ln w="12700" cap="flat">
            <a:noFill/>
            <a:miter lim="400000"/>
          </a:ln>
          <a:effectLst/>
        </p:spPr>
      </p:pic>
      <p:pic>
        <p:nvPicPr>
          <p:cNvPr id="71" name="image-8.png"/>
          <p:cNvPicPr/>
          <p:nvPr/>
        </p:nvPicPr>
        <p:blipFill>
          <a:blip r:embed="rId3">
            <a:extLst/>
          </a:blip>
          <a:srcRect l="65200" t="52563" r="32101" b="43788"/>
          <a:stretch>
            <a:fillRect/>
          </a:stretch>
        </p:blipFill>
        <p:spPr>
          <a:xfrm>
            <a:off x="3174457" y="2383263"/>
            <a:ext cx="214313" cy="215900"/>
          </a:xfrm>
          <a:prstGeom prst="rect">
            <a:avLst/>
          </a:prstGeom>
          <a:ln w="12700" cap="flat">
            <a:noFill/>
            <a:miter lim="400000"/>
          </a:ln>
          <a:effectLst/>
        </p:spPr>
      </p:pic>
      <p:sp>
        <p:nvSpPr>
          <p:cNvPr id="11" name="Oval 10"/>
          <p:cNvSpPr/>
          <p:nvPr/>
        </p:nvSpPr>
        <p:spPr>
          <a:xfrm rot="17444015">
            <a:off x="1185013" y="2467231"/>
            <a:ext cx="972045" cy="724012"/>
          </a:xfrm>
          <a:prstGeom prst="ellipse">
            <a:avLst/>
          </a:prstGeom>
          <a:noFill/>
          <a:ln w="25400" cap="flat">
            <a:solidFill>
              <a:srgbClr val="FF0000"/>
            </a:solidFill>
            <a:prstDash val="solid"/>
            <a:round/>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t">
            <a:spAutoFit/>
          </a:bodyPr>
          <a:lstStyle/>
          <a:p>
            <a:pPr marL="0" marR="0" indent="0" algn="l" defTabSz="914400" rtl="0" fontAlgn="auto" latinLnBrk="1" hangingPunct="0">
              <a:lnSpc>
                <a:spcPct val="100000"/>
              </a:lnSpc>
              <a:spcBef>
                <a:spcPts val="0"/>
              </a:spcBef>
              <a:spcAft>
                <a:spcPts val="0"/>
              </a:spcAft>
              <a:buClrTx/>
              <a:buSzTx/>
              <a:buFontTx/>
              <a:buNone/>
              <a:tabLst/>
            </a:pPr>
            <a:endParaRPr kumimoji="0" lang="en-GB" sz="2800" b="0" i="0" u="none" strike="noStrike" cap="none" spc="0" normalizeH="0" baseline="0">
              <a:ln>
                <a:noFill/>
              </a:ln>
              <a:solidFill>
                <a:srgbClr val="000000"/>
              </a:solidFill>
              <a:effectLst/>
              <a:uFill>
                <a:solidFill>
                  <a:srgbClr val="000000"/>
                </a:solidFill>
              </a:uFill>
              <a:latin typeface="+mn-lt"/>
              <a:ea typeface="+mn-ea"/>
              <a:cs typeface="+mn-cs"/>
              <a:sym typeface="Arial"/>
            </a:endParaRPr>
          </a:p>
        </p:txBody>
      </p:sp>
      <p:sp>
        <p:nvSpPr>
          <p:cNvPr id="73" name="Oval 72"/>
          <p:cNvSpPr/>
          <p:nvPr/>
        </p:nvSpPr>
        <p:spPr>
          <a:xfrm rot="15925707">
            <a:off x="1925806" y="2484116"/>
            <a:ext cx="838074" cy="647450"/>
          </a:xfrm>
          <a:prstGeom prst="ellipse">
            <a:avLst/>
          </a:prstGeom>
          <a:noFill/>
          <a:ln w="25400" cap="flat">
            <a:solidFill>
              <a:srgbClr val="FF0000"/>
            </a:solidFill>
            <a:prstDash val="solid"/>
            <a:round/>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t">
            <a:spAutoFit/>
          </a:bodyPr>
          <a:lstStyle/>
          <a:p>
            <a:pPr marL="0" marR="0" indent="0" algn="l" defTabSz="914400" rtl="0" fontAlgn="auto" latinLnBrk="1" hangingPunct="0">
              <a:lnSpc>
                <a:spcPct val="100000"/>
              </a:lnSpc>
              <a:spcBef>
                <a:spcPts val="0"/>
              </a:spcBef>
              <a:spcAft>
                <a:spcPts val="0"/>
              </a:spcAft>
              <a:buClrTx/>
              <a:buSzTx/>
              <a:buFontTx/>
              <a:buNone/>
              <a:tabLst/>
            </a:pPr>
            <a:endParaRPr kumimoji="0" lang="en-GB" sz="2800" b="0" i="0" u="none" strike="noStrike" cap="none" spc="0" normalizeH="0" baseline="0">
              <a:ln>
                <a:noFill/>
              </a:ln>
              <a:solidFill>
                <a:srgbClr val="000000"/>
              </a:solidFill>
              <a:effectLst/>
              <a:uFill>
                <a:solidFill>
                  <a:srgbClr val="000000"/>
                </a:solidFill>
              </a:uFill>
              <a:latin typeface="+mn-lt"/>
              <a:ea typeface="+mn-ea"/>
              <a:cs typeface="+mn-cs"/>
              <a:sym typeface="Arial"/>
            </a:endParaRPr>
          </a:p>
        </p:txBody>
      </p:sp>
      <p:grpSp>
        <p:nvGrpSpPr>
          <p:cNvPr id="74" name="Group 3181"/>
          <p:cNvGrpSpPr/>
          <p:nvPr/>
        </p:nvGrpSpPr>
        <p:grpSpPr>
          <a:xfrm>
            <a:off x="2118159" y="4661520"/>
            <a:ext cx="215901" cy="671513"/>
            <a:chOff x="0" y="0"/>
            <a:chExt cx="215900" cy="671512"/>
          </a:xfrm>
        </p:grpSpPr>
        <p:pic>
          <p:nvPicPr>
            <p:cNvPr id="75" name="image-8.png"/>
            <p:cNvPicPr/>
            <p:nvPr/>
          </p:nvPicPr>
          <p:blipFill>
            <a:blip r:embed="rId3">
              <a:extLst/>
            </a:blip>
            <a:srcRect l="57806" t="42965" r="39341" b="53382"/>
            <a:stretch>
              <a:fillRect/>
            </a:stretch>
          </p:blipFill>
          <p:spPr>
            <a:xfrm>
              <a:off x="0" y="0"/>
              <a:ext cx="215900" cy="214313"/>
            </a:xfrm>
            <a:prstGeom prst="rect">
              <a:avLst/>
            </a:prstGeom>
            <a:ln w="12700" cap="flat">
              <a:noFill/>
              <a:miter lim="400000"/>
            </a:ln>
            <a:effectLst/>
          </p:spPr>
        </p:pic>
        <p:pic>
          <p:nvPicPr>
            <p:cNvPr id="76" name="image-8.png"/>
            <p:cNvPicPr/>
            <p:nvPr/>
          </p:nvPicPr>
          <p:blipFill>
            <a:blip r:embed="rId3">
              <a:extLst/>
            </a:blip>
            <a:srcRect l="57806" t="42965" r="39341" b="53382"/>
            <a:stretch>
              <a:fillRect/>
            </a:stretch>
          </p:blipFill>
          <p:spPr>
            <a:xfrm>
              <a:off x="0" y="228600"/>
              <a:ext cx="215900" cy="214313"/>
            </a:xfrm>
            <a:prstGeom prst="rect">
              <a:avLst/>
            </a:prstGeom>
            <a:ln w="12700" cap="flat">
              <a:noFill/>
              <a:miter lim="400000"/>
            </a:ln>
            <a:effectLst/>
          </p:spPr>
        </p:pic>
        <p:pic>
          <p:nvPicPr>
            <p:cNvPr id="77" name="image-8.png"/>
            <p:cNvPicPr/>
            <p:nvPr/>
          </p:nvPicPr>
          <p:blipFill>
            <a:blip r:embed="rId3">
              <a:extLst/>
            </a:blip>
            <a:srcRect l="57806" t="42965" r="39341" b="53382"/>
            <a:stretch>
              <a:fillRect/>
            </a:stretch>
          </p:blipFill>
          <p:spPr>
            <a:xfrm>
              <a:off x="0" y="457200"/>
              <a:ext cx="215900" cy="214313"/>
            </a:xfrm>
            <a:prstGeom prst="rect">
              <a:avLst/>
            </a:prstGeom>
            <a:ln w="12700" cap="flat">
              <a:noFill/>
              <a:miter lim="400000"/>
            </a:ln>
            <a:effectLst/>
          </p:spPr>
        </p:pic>
      </p:grpSp>
      <p:sp>
        <p:nvSpPr>
          <p:cNvPr id="78" name="TextBox 77"/>
          <p:cNvSpPr txBox="1"/>
          <p:nvPr/>
        </p:nvSpPr>
        <p:spPr>
          <a:xfrm>
            <a:off x="6392237" y="2413640"/>
            <a:ext cx="615516" cy="73866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1" hangingPunct="0">
              <a:lnSpc>
                <a:spcPct val="100000"/>
              </a:lnSpc>
              <a:spcBef>
                <a:spcPts val="0"/>
              </a:spcBef>
              <a:spcAft>
                <a:spcPts val="0"/>
              </a:spcAft>
              <a:buClrTx/>
              <a:buSzTx/>
              <a:buFontTx/>
              <a:buNone/>
              <a:tabLst/>
            </a:pPr>
            <a:r>
              <a:rPr lang="en-GB" sz="4800" dirty="0">
                <a:solidFill>
                  <a:schemeClr val="bg1"/>
                </a:solidFill>
              </a:rPr>
              <a:t>2</a:t>
            </a:r>
            <a:endParaRPr kumimoji="0" lang="en-GB" sz="4800" b="0" i="0" u="none" strike="noStrike" cap="none" spc="0" normalizeH="0" baseline="0" dirty="0">
              <a:ln>
                <a:noFill/>
              </a:ln>
              <a:solidFill>
                <a:schemeClr val="bg1"/>
              </a:solidFill>
              <a:effectLst/>
              <a:uFillTx/>
              <a:sym typeface="Helvetica"/>
            </a:endParaRPr>
          </a:p>
        </p:txBody>
      </p:sp>
      <p:sp>
        <p:nvSpPr>
          <p:cNvPr id="79" name="Oval 78"/>
          <p:cNvSpPr/>
          <p:nvPr/>
        </p:nvSpPr>
        <p:spPr>
          <a:xfrm rot="15925707">
            <a:off x="2636095" y="2232594"/>
            <a:ext cx="838074" cy="647450"/>
          </a:xfrm>
          <a:prstGeom prst="ellipse">
            <a:avLst/>
          </a:prstGeom>
          <a:noFill/>
          <a:ln w="25400" cap="flat">
            <a:solidFill>
              <a:schemeClr val="bg1"/>
            </a:solidFill>
            <a:prstDash val="solid"/>
            <a:round/>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t">
            <a:spAutoFit/>
          </a:bodyPr>
          <a:lstStyle/>
          <a:p>
            <a:pPr marL="0" marR="0" indent="0" algn="l" defTabSz="914400" rtl="0" fontAlgn="auto" latinLnBrk="1" hangingPunct="0">
              <a:lnSpc>
                <a:spcPct val="100000"/>
              </a:lnSpc>
              <a:spcBef>
                <a:spcPts val="0"/>
              </a:spcBef>
              <a:spcAft>
                <a:spcPts val="0"/>
              </a:spcAft>
              <a:buClrTx/>
              <a:buSzTx/>
              <a:buFontTx/>
              <a:buNone/>
              <a:tabLst/>
            </a:pPr>
            <a:endParaRPr kumimoji="0" lang="en-GB" sz="2800" b="0" i="0" u="none" strike="noStrike" cap="none" spc="0" normalizeH="0" baseline="0">
              <a:ln>
                <a:noFill/>
              </a:ln>
              <a:solidFill>
                <a:srgbClr val="000000"/>
              </a:solidFill>
              <a:effectLst/>
              <a:uFill>
                <a:solidFill>
                  <a:srgbClr val="000000"/>
                </a:solidFill>
              </a:uFill>
              <a:latin typeface="+mn-lt"/>
              <a:ea typeface="+mn-ea"/>
              <a:cs typeface="+mn-cs"/>
              <a:sym typeface="Arial"/>
            </a:endParaRPr>
          </a:p>
        </p:txBody>
      </p:sp>
      <p:grpSp>
        <p:nvGrpSpPr>
          <p:cNvPr id="12" name="Group 11"/>
          <p:cNvGrpSpPr/>
          <p:nvPr/>
        </p:nvGrpSpPr>
        <p:grpSpPr>
          <a:xfrm>
            <a:off x="3213893" y="4656121"/>
            <a:ext cx="223818" cy="645087"/>
            <a:chOff x="3213893" y="4656121"/>
            <a:chExt cx="223818" cy="645087"/>
          </a:xfrm>
        </p:grpSpPr>
        <p:pic>
          <p:nvPicPr>
            <p:cNvPr id="80" name="image-8.png"/>
            <p:cNvPicPr/>
            <p:nvPr/>
          </p:nvPicPr>
          <p:blipFill>
            <a:blip r:embed="rId3">
              <a:extLst/>
            </a:blip>
            <a:srcRect l="65200" t="52563" r="32101" b="43788"/>
            <a:stretch>
              <a:fillRect/>
            </a:stretch>
          </p:blipFill>
          <p:spPr>
            <a:xfrm>
              <a:off x="3213893" y="4656121"/>
              <a:ext cx="214313" cy="215900"/>
            </a:xfrm>
            <a:prstGeom prst="rect">
              <a:avLst/>
            </a:prstGeom>
            <a:ln w="12700" cap="flat">
              <a:noFill/>
              <a:miter lim="400000"/>
            </a:ln>
            <a:effectLst/>
          </p:spPr>
        </p:pic>
        <p:pic>
          <p:nvPicPr>
            <p:cNvPr id="81" name="image-8.png"/>
            <p:cNvPicPr/>
            <p:nvPr/>
          </p:nvPicPr>
          <p:blipFill>
            <a:blip r:embed="rId3">
              <a:extLst/>
            </a:blip>
            <a:srcRect l="65200" t="52563" r="32101" b="43788"/>
            <a:stretch>
              <a:fillRect/>
            </a:stretch>
          </p:blipFill>
          <p:spPr>
            <a:xfrm>
              <a:off x="3219265" y="4873030"/>
              <a:ext cx="214313" cy="215900"/>
            </a:xfrm>
            <a:prstGeom prst="rect">
              <a:avLst/>
            </a:prstGeom>
            <a:ln w="12700" cap="flat">
              <a:noFill/>
              <a:miter lim="400000"/>
            </a:ln>
            <a:effectLst/>
          </p:spPr>
        </p:pic>
        <p:pic>
          <p:nvPicPr>
            <p:cNvPr id="82" name="image-8.png"/>
            <p:cNvPicPr/>
            <p:nvPr/>
          </p:nvPicPr>
          <p:blipFill>
            <a:blip r:embed="rId3">
              <a:extLst/>
            </a:blip>
            <a:srcRect l="65200" t="52563" r="32101" b="43788"/>
            <a:stretch>
              <a:fillRect/>
            </a:stretch>
          </p:blipFill>
          <p:spPr>
            <a:xfrm>
              <a:off x="3223398" y="5085308"/>
              <a:ext cx="214313" cy="215900"/>
            </a:xfrm>
            <a:prstGeom prst="rect">
              <a:avLst/>
            </a:prstGeom>
            <a:ln w="12700" cap="flat">
              <a:noFill/>
              <a:miter lim="400000"/>
            </a:ln>
            <a:effectLst/>
          </p:spPr>
        </p:pic>
      </p:grpSp>
      <p:sp>
        <p:nvSpPr>
          <p:cNvPr id="34" name="TextBox 33"/>
          <p:cNvSpPr txBox="1"/>
          <p:nvPr/>
        </p:nvSpPr>
        <p:spPr>
          <a:xfrm>
            <a:off x="6912434" y="2402304"/>
            <a:ext cx="615516" cy="73866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1" hangingPunct="0">
              <a:lnSpc>
                <a:spcPct val="100000"/>
              </a:lnSpc>
              <a:spcBef>
                <a:spcPts val="0"/>
              </a:spcBef>
              <a:spcAft>
                <a:spcPts val="0"/>
              </a:spcAft>
              <a:buClrTx/>
              <a:buSzTx/>
              <a:buFontTx/>
              <a:buNone/>
              <a:tabLst/>
            </a:pPr>
            <a:r>
              <a:rPr lang="en-GB" sz="4800" dirty="0">
                <a:solidFill>
                  <a:schemeClr val="bg1"/>
                </a:solidFill>
              </a:rPr>
              <a:t>1</a:t>
            </a:r>
            <a:endParaRPr kumimoji="0" lang="en-GB" sz="4800" b="0" i="0" u="none" strike="noStrike" cap="none" spc="0" normalizeH="0" baseline="0" dirty="0">
              <a:ln>
                <a:noFill/>
              </a:ln>
              <a:solidFill>
                <a:schemeClr val="bg1"/>
              </a:solidFill>
              <a:effectLst/>
              <a:uFillTx/>
              <a:sym typeface="Helvetica"/>
            </a:endParaRPr>
          </a:p>
        </p:txBody>
      </p:sp>
      <p:cxnSp>
        <p:nvCxnSpPr>
          <p:cNvPr id="4" name="Straight Arrow Connector 3"/>
          <p:cNvCxnSpPr/>
          <p:nvPr/>
        </p:nvCxnSpPr>
        <p:spPr>
          <a:xfrm>
            <a:off x="1786612" y="3411942"/>
            <a:ext cx="365711" cy="1097178"/>
          </a:xfrm>
          <a:prstGeom prst="straightConnector1">
            <a:avLst/>
          </a:prstGeom>
          <a:noFill/>
          <a:ln w="25400" cap="flat">
            <a:solidFill>
              <a:srgbClr val="FF0000"/>
            </a:solidFill>
            <a:prstDash val="solid"/>
            <a:miter lim="400000"/>
            <a:tailEnd type="arrow"/>
          </a:ln>
          <a:effectLst/>
        </p:spPr>
        <p:style>
          <a:lnRef idx="0">
            <a:scrgbClr r="0" g="0" b="0"/>
          </a:lnRef>
          <a:fillRef idx="0">
            <a:scrgbClr r="0" g="0" b="0"/>
          </a:fillRef>
          <a:effectRef idx="0">
            <a:scrgbClr r="0" g="0" b="0"/>
          </a:effectRef>
          <a:fontRef idx="none"/>
        </p:style>
      </p:cxnSp>
      <p:cxnSp>
        <p:nvCxnSpPr>
          <p:cNvPr id="37" name="Straight Arrow Connector 36"/>
          <p:cNvCxnSpPr/>
          <p:nvPr/>
        </p:nvCxnSpPr>
        <p:spPr>
          <a:xfrm>
            <a:off x="2430485" y="3411942"/>
            <a:ext cx="107950" cy="1097178"/>
          </a:xfrm>
          <a:prstGeom prst="straightConnector1">
            <a:avLst/>
          </a:prstGeom>
          <a:noFill/>
          <a:ln w="25400" cap="flat">
            <a:solidFill>
              <a:srgbClr val="FF0000"/>
            </a:solidFill>
            <a:prstDash val="solid"/>
            <a:miter lim="400000"/>
            <a:tailEnd type="arrow"/>
          </a:ln>
          <a:effectLst/>
        </p:spPr>
        <p:style>
          <a:lnRef idx="0">
            <a:scrgbClr r="0" g="0" b="0"/>
          </a:lnRef>
          <a:fillRef idx="0">
            <a:scrgbClr r="0" g="0" b="0"/>
          </a:fillRef>
          <a:effectRef idx="0">
            <a:scrgbClr r="0" g="0" b="0"/>
          </a:effectRef>
          <a:fontRef idx="none"/>
        </p:style>
      </p:cxnSp>
      <p:cxnSp>
        <p:nvCxnSpPr>
          <p:cNvPr id="39" name="Straight Arrow Connector 38"/>
          <p:cNvCxnSpPr/>
          <p:nvPr/>
        </p:nvCxnSpPr>
        <p:spPr>
          <a:xfrm>
            <a:off x="3186725" y="3153991"/>
            <a:ext cx="139696" cy="1355129"/>
          </a:xfrm>
          <a:prstGeom prst="straightConnector1">
            <a:avLst/>
          </a:prstGeom>
          <a:noFill/>
          <a:ln w="25400" cap="flat">
            <a:solidFill>
              <a:schemeClr val="bg1"/>
            </a:solidFill>
            <a:prstDash val="solid"/>
            <a:miter lim="400000"/>
            <a:tailEnd type="arrow"/>
          </a:ln>
          <a:effectLst/>
        </p:spPr>
        <p:style>
          <a:lnRef idx="0">
            <a:scrgbClr r="0" g="0" b="0"/>
          </a:lnRef>
          <a:fillRef idx="0">
            <a:scrgbClr r="0" g="0" b="0"/>
          </a:fillRef>
          <a:effectRef idx="0">
            <a:scrgbClr r="0" g="0" b="0"/>
          </a:effectRef>
          <a:fontRef idx="none"/>
        </p:style>
      </p:cxnSp>
      <p:sp>
        <p:nvSpPr>
          <p:cNvPr id="38" name="TextBox 37"/>
          <p:cNvSpPr txBox="1"/>
          <p:nvPr/>
        </p:nvSpPr>
        <p:spPr>
          <a:xfrm>
            <a:off x="8064388" y="6237312"/>
            <a:ext cx="792088" cy="307777"/>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1" hangingPunct="0">
              <a:lnSpc>
                <a:spcPct val="100000"/>
              </a:lnSpc>
              <a:spcBef>
                <a:spcPts val="0"/>
              </a:spcBef>
              <a:spcAft>
                <a:spcPts val="0"/>
              </a:spcAft>
              <a:buClrTx/>
              <a:buSzTx/>
              <a:buFontTx/>
              <a:buNone/>
              <a:tabLst/>
            </a:pPr>
            <a:r>
              <a:rPr kumimoji="0" lang="en-GB" sz="2000" b="1" i="0" u="none" strike="noStrike" cap="none" spc="0" normalizeH="0" baseline="0" dirty="0" smtClean="0">
                <a:ln>
                  <a:noFill/>
                </a:ln>
                <a:solidFill>
                  <a:srgbClr val="000000"/>
                </a:solidFill>
                <a:effectLst/>
                <a:uFillTx/>
                <a:latin typeface="Helvetica"/>
                <a:ea typeface="Helvetica"/>
                <a:cs typeface="Helvetica"/>
                <a:sym typeface="Helvetica"/>
              </a:rPr>
              <a:t>Year 3</a:t>
            </a:r>
            <a:endParaRPr kumimoji="0" lang="en-GB" sz="2000" b="1" i="0" u="none" strike="noStrike" cap="none" spc="0" normalizeH="0" baseline="0" dirty="0">
              <a:ln>
                <a:noFill/>
              </a:ln>
              <a:solidFill>
                <a:srgbClr val="000000"/>
              </a:solidFill>
              <a:effectLst/>
              <a:uFillTx/>
              <a:latin typeface="Helvetica"/>
              <a:ea typeface="Helvetica"/>
              <a:cs typeface="Helvetica"/>
              <a:sym typeface="Helvetica"/>
            </a:endParaRPr>
          </a:p>
        </p:txBody>
      </p:sp>
      <p:sp>
        <p:nvSpPr>
          <p:cNvPr id="2" name="Rounded Rectangle 1"/>
          <p:cNvSpPr/>
          <p:nvPr/>
        </p:nvSpPr>
        <p:spPr>
          <a:xfrm>
            <a:off x="1988748" y="4612465"/>
            <a:ext cx="1575140" cy="259556"/>
          </a:xfrm>
          <a:prstGeom prst="roundRect">
            <a:avLst/>
          </a:prstGeom>
          <a:noFill/>
          <a:ln w="25400" cap="flat">
            <a:solidFill>
              <a:schemeClr val="tx1"/>
            </a:solidFill>
            <a:prstDash val="dash"/>
            <a:round/>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t">
            <a:spAutoFit/>
          </a:bodyPr>
          <a:lstStyle/>
          <a:p>
            <a:pPr marL="0" marR="0" indent="0" algn="l" defTabSz="914400" rtl="0" fontAlgn="auto" latinLnBrk="1" hangingPunct="0">
              <a:lnSpc>
                <a:spcPct val="100000"/>
              </a:lnSpc>
              <a:spcBef>
                <a:spcPts val="0"/>
              </a:spcBef>
              <a:spcAft>
                <a:spcPts val="0"/>
              </a:spcAft>
              <a:buClrTx/>
              <a:buSzTx/>
              <a:buFontTx/>
              <a:buNone/>
              <a:tabLst/>
            </a:pPr>
            <a:endParaRPr kumimoji="0" lang="en-GB" sz="2800" b="0" i="0" u="none" strike="noStrike" cap="none" spc="0" normalizeH="0" baseline="0">
              <a:ln>
                <a:noFill/>
              </a:ln>
              <a:solidFill>
                <a:srgbClr val="000000"/>
              </a:solidFill>
              <a:effectLst/>
              <a:uFill>
                <a:solidFill>
                  <a:srgbClr val="000000"/>
                </a:solidFill>
              </a:uFill>
              <a:latin typeface="+mn-lt"/>
              <a:ea typeface="+mn-ea"/>
              <a:cs typeface="+mn-cs"/>
              <a:sym typeface="Arial"/>
            </a:endParaRPr>
          </a:p>
        </p:txBody>
      </p:sp>
      <p:pic>
        <p:nvPicPr>
          <p:cNvPr id="41" name="Picture 4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72400" y="260648"/>
            <a:ext cx="718693" cy="718693"/>
          </a:xfrm>
          <a:prstGeom prst="rect">
            <a:avLst/>
          </a:prstGeom>
        </p:spPr>
      </p:pic>
    </p:spTree>
  </p:cSld>
  <p:clrMapOvr>
    <a:masterClrMapping/>
  </p:clrMapOvr>
  <p:transition/>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166"/>
                                        </p:tgtEl>
                                        <p:attrNameLst>
                                          <p:attrName>style.visibility</p:attrName>
                                        </p:attrNameLst>
                                      </p:cBhvr>
                                      <p:to>
                                        <p:strVal val="visible"/>
                                      </p:to>
                                    </p:set>
                                    <p:animEffect transition="in" filter="fade">
                                      <p:cBhvr>
                                        <p:cTn id="7" dur="1000"/>
                                        <p:tgtEl>
                                          <p:spTgt spid="3166"/>
                                        </p:tgtEl>
                                      </p:cBhvr>
                                    </p:animEffect>
                                    <p:anim calcmode="lin" valueType="num">
                                      <p:cBhvr>
                                        <p:cTn id="8" dur="1000" fill="hold"/>
                                        <p:tgtEl>
                                          <p:spTgt spid="3166"/>
                                        </p:tgtEl>
                                        <p:attrNameLst>
                                          <p:attrName>ppt_x</p:attrName>
                                        </p:attrNameLst>
                                      </p:cBhvr>
                                      <p:tavLst>
                                        <p:tav tm="0">
                                          <p:val>
                                            <p:strVal val="#ppt_x"/>
                                          </p:val>
                                        </p:tav>
                                        <p:tav tm="100000">
                                          <p:val>
                                            <p:strVal val="#ppt_x"/>
                                          </p:val>
                                        </p:tav>
                                      </p:tavLst>
                                    </p:anim>
                                    <p:anim calcmode="lin" valueType="num">
                                      <p:cBhvr>
                                        <p:cTn id="9" dur="1000" fill="hold"/>
                                        <p:tgtEl>
                                          <p:spTgt spid="3166"/>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167"/>
                                        </p:tgtEl>
                                        <p:attrNameLst>
                                          <p:attrName>style.visibility</p:attrName>
                                        </p:attrNameLst>
                                      </p:cBhvr>
                                      <p:to>
                                        <p:strVal val="visible"/>
                                      </p:to>
                                    </p:set>
                                    <p:animEffect transition="in" filter="fade">
                                      <p:cBhvr>
                                        <p:cTn id="12" dur="1000"/>
                                        <p:tgtEl>
                                          <p:spTgt spid="3167"/>
                                        </p:tgtEl>
                                      </p:cBhvr>
                                    </p:animEffect>
                                    <p:anim calcmode="lin" valueType="num">
                                      <p:cBhvr>
                                        <p:cTn id="13" dur="1000" fill="hold"/>
                                        <p:tgtEl>
                                          <p:spTgt spid="3167"/>
                                        </p:tgtEl>
                                        <p:attrNameLst>
                                          <p:attrName>ppt_x</p:attrName>
                                        </p:attrNameLst>
                                      </p:cBhvr>
                                      <p:tavLst>
                                        <p:tav tm="0">
                                          <p:val>
                                            <p:strVal val="#ppt_x"/>
                                          </p:val>
                                        </p:tav>
                                        <p:tav tm="100000">
                                          <p:val>
                                            <p:strVal val="#ppt_x"/>
                                          </p:val>
                                        </p:tav>
                                      </p:tavLst>
                                    </p:anim>
                                    <p:anim calcmode="lin" valueType="num">
                                      <p:cBhvr>
                                        <p:cTn id="14" dur="1000" fill="hold"/>
                                        <p:tgtEl>
                                          <p:spTgt spid="3167"/>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165"/>
                                        </p:tgtEl>
                                        <p:attrNameLst>
                                          <p:attrName>style.visibility</p:attrName>
                                        </p:attrNameLst>
                                      </p:cBhvr>
                                      <p:to>
                                        <p:strVal val="visible"/>
                                      </p:to>
                                    </p:set>
                                    <p:animEffect transition="in" filter="fade">
                                      <p:cBhvr>
                                        <p:cTn id="17" dur="1000"/>
                                        <p:tgtEl>
                                          <p:spTgt spid="3165"/>
                                        </p:tgtEl>
                                      </p:cBhvr>
                                    </p:animEffect>
                                    <p:anim calcmode="lin" valueType="num">
                                      <p:cBhvr>
                                        <p:cTn id="18" dur="1000" fill="hold"/>
                                        <p:tgtEl>
                                          <p:spTgt spid="3165"/>
                                        </p:tgtEl>
                                        <p:attrNameLst>
                                          <p:attrName>ppt_x</p:attrName>
                                        </p:attrNameLst>
                                      </p:cBhvr>
                                      <p:tavLst>
                                        <p:tav tm="0">
                                          <p:val>
                                            <p:strVal val="#ppt_x"/>
                                          </p:val>
                                        </p:tav>
                                        <p:tav tm="100000">
                                          <p:val>
                                            <p:strVal val="#ppt_x"/>
                                          </p:val>
                                        </p:tav>
                                      </p:tavLst>
                                    </p:anim>
                                    <p:anim calcmode="lin" valueType="num">
                                      <p:cBhvr>
                                        <p:cTn id="19" dur="1000" fill="hold"/>
                                        <p:tgtEl>
                                          <p:spTgt spid="3165"/>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3163"/>
                                        </p:tgtEl>
                                        <p:attrNameLst>
                                          <p:attrName>style.visibility</p:attrName>
                                        </p:attrNameLst>
                                      </p:cBhvr>
                                      <p:to>
                                        <p:strVal val="visible"/>
                                      </p:to>
                                    </p:set>
                                    <p:animEffect transition="in" filter="fade">
                                      <p:cBhvr>
                                        <p:cTn id="22" dur="1000"/>
                                        <p:tgtEl>
                                          <p:spTgt spid="3163"/>
                                        </p:tgtEl>
                                      </p:cBhvr>
                                    </p:animEffect>
                                    <p:anim calcmode="lin" valueType="num">
                                      <p:cBhvr>
                                        <p:cTn id="23" dur="1000" fill="hold"/>
                                        <p:tgtEl>
                                          <p:spTgt spid="3163"/>
                                        </p:tgtEl>
                                        <p:attrNameLst>
                                          <p:attrName>ppt_x</p:attrName>
                                        </p:attrNameLst>
                                      </p:cBhvr>
                                      <p:tavLst>
                                        <p:tav tm="0">
                                          <p:val>
                                            <p:strVal val="#ppt_x"/>
                                          </p:val>
                                        </p:tav>
                                        <p:tav tm="100000">
                                          <p:val>
                                            <p:strVal val="#ppt_x"/>
                                          </p:val>
                                        </p:tav>
                                      </p:tavLst>
                                    </p:anim>
                                    <p:anim calcmode="lin" valueType="num">
                                      <p:cBhvr>
                                        <p:cTn id="24" dur="1000" fill="hold"/>
                                        <p:tgtEl>
                                          <p:spTgt spid="3163"/>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3162"/>
                                        </p:tgtEl>
                                        <p:attrNameLst>
                                          <p:attrName>style.visibility</p:attrName>
                                        </p:attrNameLst>
                                      </p:cBhvr>
                                      <p:to>
                                        <p:strVal val="visible"/>
                                      </p:to>
                                    </p:set>
                                    <p:animEffect transition="in" filter="fade">
                                      <p:cBhvr>
                                        <p:cTn id="27" dur="1000"/>
                                        <p:tgtEl>
                                          <p:spTgt spid="3162"/>
                                        </p:tgtEl>
                                      </p:cBhvr>
                                    </p:animEffect>
                                    <p:anim calcmode="lin" valueType="num">
                                      <p:cBhvr>
                                        <p:cTn id="28" dur="1000" fill="hold"/>
                                        <p:tgtEl>
                                          <p:spTgt spid="3162"/>
                                        </p:tgtEl>
                                        <p:attrNameLst>
                                          <p:attrName>ppt_x</p:attrName>
                                        </p:attrNameLst>
                                      </p:cBhvr>
                                      <p:tavLst>
                                        <p:tav tm="0">
                                          <p:val>
                                            <p:strVal val="#ppt_x"/>
                                          </p:val>
                                        </p:tav>
                                        <p:tav tm="100000">
                                          <p:val>
                                            <p:strVal val="#ppt_x"/>
                                          </p:val>
                                        </p:tav>
                                      </p:tavLst>
                                    </p:anim>
                                    <p:anim calcmode="lin" valueType="num">
                                      <p:cBhvr>
                                        <p:cTn id="29" dur="1000" fill="hold"/>
                                        <p:tgtEl>
                                          <p:spTgt spid="3162"/>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3164"/>
                                        </p:tgtEl>
                                        <p:attrNameLst>
                                          <p:attrName>style.visibility</p:attrName>
                                        </p:attrNameLst>
                                      </p:cBhvr>
                                      <p:to>
                                        <p:strVal val="visible"/>
                                      </p:to>
                                    </p:set>
                                    <p:animEffect transition="in" filter="fade">
                                      <p:cBhvr>
                                        <p:cTn id="32" dur="1000"/>
                                        <p:tgtEl>
                                          <p:spTgt spid="3164"/>
                                        </p:tgtEl>
                                      </p:cBhvr>
                                    </p:animEffect>
                                    <p:anim calcmode="lin" valueType="num">
                                      <p:cBhvr>
                                        <p:cTn id="33" dur="1000" fill="hold"/>
                                        <p:tgtEl>
                                          <p:spTgt spid="3164"/>
                                        </p:tgtEl>
                                        <p:attrNameLst>
                                          <p:attrName>ppt_x</p:attrName>
                                        </p:attrNameLst>
                                      </p:cBhvr>
                                      <p:tavLst>
                                        <p:tav tm="0">
                                          <p:val>
                                            <p:strVal val="#ppt_x"/>
                                          </p:val>
                                        </p:tav>
                                        <p:tav tm="100000">
                                          <p:val>
                                            <p:strVal val="#ppt_x"/>
                                          </p:val>
                                        </p:tav>
                                      </p:tavLst>
                                    </p:anim>
                                    <p:anim calcmode="lin" valueType="num">
                                      <p:cBhvr>
                                        <p:cTn id="34" dur="1000" fill="hold"/>
                                        <p:tgtEl>
                                          <p:spTgt spid="3164"/>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69"/>
                                        </p:tgtEl>
                                        <p:attrNameLst>
                                          <p:attrName>style.visibility</p:attrName>
                                        </p:attrNameLst>
                                      </p:cBhvr>
                                      <p:to>
                                        <p:strVal val="visible"/>
                                      </p:to>
                                    </p:set>
                                    <p:animEffect transition="in" filter="fade">
                                      <p:cBhvr>
                                        <p:cTn id="37" dur="1000"/>
                                        <p:tgtEl>
                                          <p:spTgt spid="69"/>
                                        </p:tgtEl>
                                      </p:cBhvr>
                                    </p:animEffect>
                                    <p:anim calcmode="lin" valueType="num">
                                      <p:cBhvr>
                                        <p:cTn id="38" dur="1000" fill="hold"/>
                                        <p:tgtEl>
                                          <p:spTgt spid="69"/>
                                        </p:tgtEl>
                                        <p:attrNameLst>
                                          <p:attrName>ppt_x</p:attrName>
                                        </p:attrNameLst>
                                      </p:cBhvr>
                                      <p:tavLst>
                                        <p:tav tm="0">
                                          <p:val>
                                            <p:strVal val="#ppt_x"/>
                                          </p:val>
                                        </p:tav>
                                        <p:tav tm="100000">
                                          <p:val>
                                            <p:strVal val="#ppt_x"/>
                                          </p:val>
                                        </p:tav>
                                      </p:tavLst>
                                    </p:anim>
                                    <p:anim calcmode="lin" valueType="num">
                                      <p:cBhvr>
                                        <p:cTn id="39" dur="1000" fill="hold"/>
                                        <p:tgtEl>
                                          <p:spTgt spid="69"/>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68"/>
                                        </p:tgtEl>
                                        <p:attrNameLst>
                                          <p:attrName>style.visibility</p:attrName>
                                        </p:attrNameLst>
                                      </p:cBhvr>
                                      <p:to>
                                        <p:strVal val="visible"/>
                                      </p:to>
                                    </p:set>
                                    <p:animEffect transition="in" filter="fade">
                                      <p:cBhvr>
                                        <p:cTn id="42" dur="1000"/>
                                        <p:tgtEl>
                                          <p:spTgt spid="68"/>
                                        </p:tgtEl>
                                      </p:cBhvr>
                                    </p:animEffect>
                                    <p:anim calcmode="lin" valueType="num">
                                      <p:cBhvr>
                                        <p:cTn id="43" dur="1000" fill="hold"/>
                                        <p:tgtEl>
                                          <p:spTgt spid="68"/>
                                        </p:tgtEl>
                                        <p:attrNameLst>
                                          <p:attrName>ppt_x</p:attrName>
                                        </p:attrNameLst>
                                      </p:cBhvr>
                                      <p:tavLst>
                                        <p:tav tm="0">
                                          <p:val>
                                            <p:strVal val="#ppt_x"/>
                                          </p:val>
                                        </p:tav>
                                        <p:tav tm="100000">
                                          <p:val>
                                            <p:strVal val="#ppt_x"/>
                                          </p:val>
                                        </p:tav>
                                      </p:tavLst>
                                    </p:anim>
                                    <p:anim calcmode="lin" valueType="num">
                                      <p:cBhvr>
                                        <p:cTn id="44" dur="1000" fill="hold"/>
                                        <p:tgtEl>
                                          <p:spTgt spid="68"/>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71"/>
                                        </p:tgtEl>
                                        <p:attrNameLst>
                                          <p:attrName>style.visibility</p:attrName>
                                        </p:attrNameLst>
                                      </p:cBhvr>
                                      <p:to>
                                        <p:strVal val="visible"/>
                                      </p:to>
                                    </p:set>
                                    <p:animEffect transition="in" filter="fade">
                                      <p:cBhvr>
                                        <p:cTn id="47" dur="1000"/>
                                        <p:tgtEl>
                                          <p:spTgt spid="71"/>
                                        </p:tgtEl>
                                      </p:cBhvr>
                                    </p:animEffect>
                                    <p:anim calcmode="lin" valueType="num">
                                      <p:cBhvr>
                                        <p:cTn id="48" dur="1000" fill="hold"/>
                                        <p:tgtEl>
                                          <p:spTgt spid="71"/>
                                        </p:tgtEl>
                                        <p:attrNameLst>
                                          <p:attrName>ppt_x</p:attrName>
                                        </p:attrNameLst>
                                      </p:cBhvr>
                                      <p:tavLst>
                                        <p:tav tm="0">
                                          <p:val>
                                            <p:strVal val="#ppt_x"/>
                                          </p:val>
                                        </p:tav>
                                        <p:tav tm="100000">
                                          <p:val>
                                            <p:strVal val="#ppt_x"/>
                                          </p:val>
                                        </p:tav>
                                      </p:tavLst>
                                    </p:anim>
                                    <p:anim calcmode="lin" valueType="num">
                                      <p:cBhvr>
                                        <p:cTn id="49" dur="1000" fill="hold"/>
                                        <p:tgtEl>
                                          <p:spTgt spid="71"/>
                                        </p:tgtEl>
                                        <p:attrNameLst>
                                          <p:attrName>ppt_y</p:attrName>
                                        </p:attrNameLst>
                                      </p:cBhvr>
                                      <p:tavLst>
                                        <p:tav tm="0">
                                          <p:val>
                                            <p:strVal val="#ppt_y+.1"/>
                                          </p:val>
                                        </p:tav>
                                        <p:tav tm="100000">
                                          <p:val>
                                            <p:strVal val="#ppt_y"/>
                                          </p:val>
                                        </p:tav>
                                      </p:tavLst>
                                    </p:anim>
                                  </p:childTnLst>
                                </p:cTn>
                              </p:par>
                            </p:childTnLst>
                          </p:cTn>
                        </p:par>
                      </p:childTnLst>
                    </p:cTn>
                  </p:par>
                  <p:par>
                    <p:cTn id="50" fill="hold">
                      <p:stCondLst>
                        <p:cond delay="indefinite"/>
                      </p:stCondLst>
                      <p:childTnLst>
                        <p:par>
                          <p:cTn id="51" fill="hold">
                            <p:stCondLst>
                              <p:cond delay="0"/>
                            </p:stCondLst>
                            <p:childTnLst>
                              <p:par>
                                <p:cTn id="52" presetID="10" presetClass="entr" presetSubtype="0" fill="hold" grpId="0" nodeType="clickEffect">
                                  <p:stCondLst>
                                    <p:cond delay="0"/>
                                  </p:stCondLst>
                                  <p:childTnLst>
                                    <p:set>
                                      <p:cBhvr>
                                        <p:cTn id="53" dur="1" fill="hold">
                                          <p:stCondLst>
                                            <p:cond delay="0"/>
                                          </p:stCondLst>
                                        </p:cTn>
                                        <p:tgtEl>
                                          <p:spTgt spid="11"/>
                                        </p:tgtEl>
                                        <p:attrNameLst>
                                          <p:attrName>style.visibility</p:attrName>
                                        </p:attrNameLst>
                                      </p:cBhvr>
                                      <p:to>
                                        <p:strVal val="visible"/>
                                      </p:to>
                                    </p:set>
                                    <p:animEffect transition="in" filter="fade">
                                      <p:cBhvr>
                                        <p:cTn id="54" dur="500"/>
                                        <p:tgtEl>
                                          <p:spTgt spid="11"/>
                                        </p:tgtEl>
                                      </p:cBhvr>
                                    </p:animEffect>
                                  </p:childTnLst>
                                </p:cTn>
                              </p:par>
                            </p:childTnLst>
                          </p:cTn>
                        </p:par>
                      </p:childTnLst>
                    </p:cTn>
                  </p:par>
                  <p:par>
                    <p:cTn id="55" fill="hold">
                      <p:stCondLst>
                        <p:cond delay="indefinite"/>
                      </p:stCondLst>
                      <p:childTnLst>
                        <p:par>
                          <p:cTn id="56" fill="hold">
                            <p:stCondLst>
                              <p:cond delay="0"/>
                            </p:stCondLst>
                            <p:childTnLst>
                              <p:par>
                                <p:cTn id="57" presetID="10" presetClass="entr" presetSubtype="0" fill="hold" nodeType="clickEffect">
                                  <p:stCondLst>
                                    <p:cond delay="0"/>
                                  </p:stCondLst>
                                  <p:childTnLst>
                                    <p:set>
                                      <p:cBhvr>
                                        <p:cTn id="58" dur="1" fill="hold">
                                          <p:stCondLst>
                                            <p:cond delay="0"/>
                                          </p:stCondLst>
                                        </p:cTn>
                                        <p:tgtEl>
                                          <p:spTgt spid="4"/>
                                        </p:tgtEl>
                                        <p:attrNameLst>
                                          <p:attrName>style.visibility</p:attrName>
                                        </p:attrNameLst>
                                      </p:cBhvr>
                                      <p:to>
                                        <p:strVal val="visible"/>
                                      </p:to>
                                    </p:set>
                                    <p:animEffect transition="in" filter="fade">
                                      <p:cBhvr>
                                        <p:cTn id="59" dur="500"/>
                                        <p:tgtEl>
                                          <p:spTgt spid="4"/>
                                        </p:tgtEl>
                                      </p:cBhvr>
                                    </p:animEffect>
                                  </p:childTnLst>
                                </p:cTn>
                              </p:par>
                            </p:childTnLst>
                          </p:cTn>
                        </p:par>
                      </p:childTnLst>
                    </p:cTn>
                  </p:par>
                  <p:par>
                    <p:cTn id="60" fill="hold">
                      <p:stCondLst>
                        <p:cond delay="indefinite"/>
                      </p:stCondLst>
                      <p:childTnLst>
                        <p:par>
                          <p:cTn id="61" fill="hold">
                            <p:stCondLst>
                              <p:cond delay="0"/>
                            </p:stCondLst>
                            <p:childTnLst>
                              <p:par>
                                <p:cTn id="62" presetID="10" presetClass="entr" presetSubtype="0" fill="hold" nodeType="clickEffect">
                                  <p:stCondLst>
                                    <p:cond delay="0"/>
                                  </p:stCondLst>
                                  <p:childTnLst>
                                    <p:set>
                                      <p:cBhvr>
                                        <p:cTn id="63" dur="1" fill="hold">
                                          <p:stCondLst>
                                            <p:cond delay="0"/>
                                          </p:stCondLst>
                                        </p:cTn>
                                        <p:tgtEl>
                                          <p:spTgt spid="74"/>
                                        </p:tgtEl>
                                        <p:attrNameLst>
                                          <p:attrName>style.visibility</p:attrName>
                                        </p:attrNameLst>
                                      </p:cBhvr>
                                      <p:to>
                                        <p:strVal val="visible"/>
                                      </p:to>
                                    </p:set>
                                    <p:animEffect transition="in" filter="fade">
                                      <p:cBhvr>
                                        <p:cTn id="64" dur="700"/>
                                        <p:tgtEl>
                                          <p:spTgt spid="74"/>
                                        </p:tgtEl>
                                      </p:cBhvr>
                                    </p:animEffect>
                                  </p:childTnLst>
                                </p:cTn>
                              </p:par>
                            </p:childTnLst>
                          </p:cTn>
                        </p:par>
                      </p:childTnLst>
                    </p:cTn>
                  </p:par>
                  <p:par>
                    <p:cTn id="65" fill="hold">
                      <p:stCondLst>
                        <p:cond delay="indefinite"/>
                      </p:stCondLst>
                      <p:childTnLst>
                        <p:par>
                          <p:cTn id="66" fill="hold">
                            <p:stCondLst>
                              <p:cond delay="0"/>
                            </p:stCondLst>
                            <p:childTnLst>
                              <p:par>
                                <p:cTn id="67" presetID="10" presetClass="entr" presetSubtype="0" fill="hold" nodeType="clickEffect">
                                  <p:stCondLst>
                                    <p:cond delay="0"/>
                                  </p:stCondLst>
                                  <p:childTnLst>
                                    <p:set>
                                      <p:cBhvr>
                                        <p:cTn id="68" dur="1" fill="hold">
                                          <p:stCondLst>
                                            <p:cond delay="0"/>
                                          </p:stCondLst>
                                        </p:cTn>
                                        <p:tgtEl>
                                          <p:spTgt spid="37"/>
                                        </p:tgtEl>
                                        <p:attrNameLst>
                                          <p:attrName>style.visibility</p:attrName>
                                        </p:attrNameLst>
                                      </p:cBhvr>
                                      <p:to>
                                        <p:strVal val="visible"/>
                                      </p:to>
                                    </p:set>
                                    <p:animEffect transition="in" filter="fade">
                                      <p:cBhvr>
                                        <p:cTn id="69" dur="500"/>
                                        <p:tgtEl>
                                          <p:spTgt spid="37"/>
                                        </p:tgtEl>
                                      </p:cBhvr>
                                    </p:animEffect>
                                  </p:childTnLst>
                                </p:cTn>
                              </p:par>
                            </p:childTnLst>
                          </p:cTn>
                        </p:par>
                      </p:childTnLst>
                    </p:cTn>
                  </p:par>
                  <p:par>
                    <p:cTn id="70" fill="hold">
                      <p:stCondLst>
                        <p:cond delay="indefinite"/>
                      </p:stCondLst>
                      <p:childTnLst>
                        <p:par>
                          <p:cTn id="71" fill="hold">
                            <p:stCondLst>
                              <p:cond delay="0"/>
                            </p:stCondLst>
                            <p:childTnLst>
                              <p:par>
                                <p:cTn id="72" presetID="10" presetClass="entr" presetSubtype="0" fill="hold" grpId="0" nodeType="clickEffect">
                                  <p:stCondLst>
                                    <p:cond delay="0"/>
                                  </p:stCondLst>
                                  <p:childTnLst>
                                    <p:set>
                                      <p:cBhvr>
                                        <p:cTn id="73" dur="1" fill="hold">
                                          <p:stCondLst>
                                            <p:cond delay="0"/>
                                          </p:stCondLst>
                                        </p:cTn>
                                        <p:tgtEl>
                                          <p:spTgt spid="73"/>
                                        </p:tgtEl>
                                        <p:attrNameLst>
                                          <p:attrName>style.visibility</p:attrName>
                                        </p:attrNameLst>
                                      </p:cBhvr>
                                      <p:to>
                                        <p:strVal val="visible"/>
                                      </p:to>
                                    </p:set>
                                    <p:animEffect transition="in" filter="fade">
                                      <p:cBhvr>
                                        <p:cTn id="74" dur="500"/>
                                        <p:tgtEl>
                                          <p:spTgt spid="73"/>
                                        </p:tgtEl>
                                      </p:cBhvr>
                                    </p:animEffect>
                                  </p:childTnLst>
                                </p:cTn>
                              </p:par>
                            </p:childTnLst>
                          </p:cTn>
                        </p:par>
                      </p:childTnLst>
                    </p:cTn>
                  </p:par>
                  <p:par>
                    <p:cTn id="75" fill="hold">
                      <p:stCondLst>
                        <p:cond delay="indefinite"/>
                      </p:stCondLst>
                      <p:childTnLst>
                        <p:par>
                          <p:cTn id="76" fill="hold">
                            <p:stCondLst>
                              <p:cond delay="0"/>
                            </p:stCondLst>
                            <p:childTnLst>
                              <p:par>
                                <p:cTn id="77" presetID="10" presetClass="entr" presetSubtype="0" fill="hold" nodeType="clickEffect">
                                  <p:stCondLst>
                                    <p:cond delay="0"/>
                                  </p:stCondLst>
                                  <p:childTnLst>
                                    <p:set>
                                      <p:cBhvr>
                                        <p:cTn id="78" dur="1" fill="hold">
                                          <p:stCondLst>
                                            <p:cond delay="0"/>
                                          </p:stCondLst>
                                        </p:cTn>
                                        <p:tgtEl>
                                          <p:spTgt spid="3181"/>
                                        </p:tgtEl>
                                        <p:attrNameLst>
                                          <p:attrName>style.visibility</p:attrName>
                                        </p:attrNameLst>
                                      </p:cBhvr>
                                      <p:to>
                                        <p:strVal val="visible"/>
                                      </p:to>
                                    </p:set>
                                    <p:animEffect transition="in" filter="fade">
                                      <p:cBhvr>
                                        <p:cTn id="79" dur="1000"/>
                                        <p:tgtEl>
                                          <p:spTgt spid="3181"/>
                                        </p:tgtEl>
                                      </p:cBhvr>
                                    </p:animEffect>
                                  </p:childTnLst>
                                </p:cTn>
                              </p:par>
                            </p:childTnLst>
                          </p:cTn>
                        </p:par>
                      </p:childTnLst>
                    </p:cTn>
                  </p:par>
                  <p:par>
                    <p:cTn id="80" fill="hold">
                      <p:stCondLst>
                        <p:cond delay="indefinite"/>
                      </p:stCondLst>
                      <p:childTnLst>
                        <p:par>
                          <p:cTn id="81" fill="hold">
                            <p:stCondLst>
                              <p:cond delay="0"/>
                            </p:stCondLst>
                            <p:childTnLst>
                              <p:par>
                                <p:cTn id="82" presetID="42" presetClass="entr" presetSubtype="0" fill="hold" grpId="0" nodeType="clickEffect">
                                  <p:stCondLst>
                                    <p:cond delay="0"/>
                                  </p:stCondLst>
                                  <p:childTnLst>
                                    <p:set>
                                      <p:cBhvr>
                                        <p:cTn id="83" dur="1" fill="hold">
                                          <p:stCondLst>
                                            <p:cond delay="0"/>
                                          </p:stCondLst>
                                        </p:cTn>
                                        <p:tgtEl>
                                          <p:spTgt spid="78"/>
                                        </p:tgtEl>
                                        <p:attrNameLst>
                                          <p:attrName>style.visibility</p:attrName>
                                        </p:attrNameLst>
                                      </p:cBhvr>
                                      <p:to>
                                        <p:strVal val="visible"/>
                                      </p:to>
                                    </p:set>
                                    <p:animEffect transition="in" filter="fade">
                                      <p:cBhvr>
                                        <p:cTn id="84" dur="600"/>
                                        <p:tgtEl>
                                          <p:spTgt spid="78"/>
                                        </p:tgtEl>
                                      </p:cBhvr>
                                    </p:animEffect>
                                    <p:anim calcmode="lin" valueType="num">
                                      <p:cBhvr>
                                        <p:cTn id="85" dur="600" fill="hold"/>
                                        <p:tgtEl>
                                          <p:spTgt spid="78"/>
                                        </p:tgtEl>
                                        <p:attrNameLst>
                                          <p:attrName>ppt_x</p:attrName>
                                        </p:attrNameLst>
                                      </p:cBhvr>
                                      <p:tavLst>
                                        <p:tav tm="0">
                                          <p:val>
                                            <p:strVal val="#ppt_x"/>
                                          </p:val>
                                        </p:tav>
                                        <p:tav tm="100000">
                                          <p:val>
                                            <p:strVal val="#ppt_x"/>
                                          </p:val>
                                        </p:tav>
                                      </p:tavLst>
                                    </p:anim>
                                    <p:anim calcmode="lin" valueType="num">
                                      <p:cBhvr>
                                        <p:cTn id="86" dur="600" fill="hold"/>
                                        <p:tgtEl>
                                          <p:spTgt spid="78"/>
                                        </p:tgtEl>
                                        <p:attrNameLst>
                                          <p:attrName>ppt_y</p:attrName>
                                        </p:attrNameLst>
                                      </p:cBhvr>
                                      <p:tavLst>
                                        <p:tav tm="0">
                                          <p:val>
                                            <p:strVal val="#ppt_y+.1"/>
                                          </p:val>
                                        </p:tav>
                                        <p:tav tm="100000">
                                          <p:val>
                                            <p:strVal val="#ppt_y"/>
                                          </p:val>
                                        </p:tav>
                                      </p:tavLst>
                                    </p:anim>
                                  </p:childTnLst>
                                </p:cTn>
                              </p:par>
                            </p:childTnLst>
                          </p:cTn>
                        </p:par>
                      </p:childTnLst>
                    </p:cTn>
                  </p:par>
                  <p:par>
                    <p:cTn id="87" fill="hold">
                      <p:stCondLst>
                        <p:cond delay="indefinite"/>
                      </p:stCondLst>
                      <p:childTnLst>
                        <p:par>
                          <p:cTn id="88" fill="hold">
                            <p:stCondLst>
                              <p:cond delay="0"/>
                            </p:stCondLst>
                            <p:childTnLst>
                              <p:par>
                                <p:cTn id="89" presetID="10" presetClass="entr" presetSubtype="0" fill="hold" grpId="0" nodeType="clickEffect">
                                  <p:stCondLst>
                                    <p:cond delay="0"/>
                                  </p:stCondLst>
                                  <p:childTnLst>
                                    <p:set>
                                      <p:cBhvr>
                                        <p:cTn id="90" dur="1" fill="hold">
                                          <p:stCondLst>
                                            <p:cond delay="0"/>
                                          </p:stCondLst>
                                        </p:cTn>
                                        <p:tgtEl>
                                          <p:spTgt spid="79"/>
                                        </p:tgtEl>
                                        <p:attrNameLst>
                                          <p:attrName>style.visibility</p:attrName>
                                        </p:attrNameLst>
                                      </p:cBhvr>
                                      <p:to>
                                        <p:strVal val="visible"/>
                                      </p:to>
                                    </p:set>
                                    <p:animEffect transition="in" filter="fade">
                                      <p:cBhvr>
                                        <p:cTn id="91" dur="500"/>
                                        <p:tgtEl>
                                          <p:spTgt spid="79"/>
                                        </p:tgtEl>
                                      </p:cBhvr>
                                    </p:animEffect>
                                  </p:childTnLst>
                                </p:cTn>
                              </p:par>
                            </p:childTnLst>
                          </p:cTn>
                        </p:par>
                      </p:childTnLst>
                    </p:cTn>
                  </p:par>
                  <p:par>
                    <p:cTn id="92" fill="hold">
                      <p:stCondLst>
                        <p:cond delay="indefinite"/>
                      </p:stCondLst>
                      <p:childTnLst>
                        <p:par>
                          <p:cTn id="93" fill="hold">
                            <p:stCondLst>
                              <p:cond delay="0"/>
                            </p:stCondLst>
                            <p:childTnLst>
                              <p:par>
                                <p:cTn id="94" presetID="10" presetClass="entr" presetSubtype="0" fill="hold" nodeType="clickEffect">
                                  <p:stCondLst>
                                    <p:cond delay="0"/>
                                  </p:stCondLst>
                                  <p:childTnLst>
                                    <p:set>
                                      <p:cBhvr>
                                        <p:cTn id="95" dur="1" fill="hold">
                                          <p:stCondLst>
                                            <p:cond delay="0"/>
                                          </p:stCondLst>
                                        </p:cTn>
                                        <p:tgtEl>
                                          <p:spTgt spid="39"/>
                                        </p:tgtEl>
                                        <p:attrNameLst>
                                          <p:attrName>style.visibility</p:attrName>
                                        </p:attrNameLst>
                                      </p:cBhvr>
                                      <p:to>
                                        <p:strVal val="visible"/>
                                      </p:to>
                                    </p:set>
                                    <p:animEffect transition="in" filter="fade">
                                      <p:cBhvr>
                                        <p:cTn id="96" dur="500"/>
                                        <p:tgtEl>
                                          <p:spTgt spid="39"/>
                                        </p:tgtEl>
                                      </p:cBhvr>
                                    </p:animEffect>
                                  </p:childTnLst>
                                </p:cTn>
                              </p:par>
                            </p:childTnLst>
                          </p:cTn>
                        </p:par>
                      </p:childTnLst>
                    </p:cTn>
                  </p:par>
                  <p:par>
                    <p:cTn id="97" fill="hold">
                      <p:stCondLst>
                        <p:cond delay="indefinite"/>
                      </p:stCondLst>
                      <p:childTnLst>
                        <p:par>
                          <p:cTn id="98" fill="hold">
                            <p:stCondLst>
                              <p:cond delay="0"/>
                            </p:stCondLst>
                            <p:childTnLst>
                              <p:par>
                                <p:cTn id="99" presetID="9" presetClass="entr" presetSubtype="0" fill="hold" nodeType="clickEffect">
                                  <p:stCondLst>
                                    <p:cond delay="0"/>
                                  </p:stCondLst>
                                  <p:childTnLst>
                                    <p:set>
                                      <p:cBhvr>
                                        <p:cTn id="100" dur="1" fill="hold">
                                          <p:stCondLst>
                                            <p:cond delay="0"/>
                                          </p:stCondLst>
                                        </p:cTn>
                                        <p:tgtEl>
                                          <p:spTgt spid="12"/>
                                        </p:tgtEl>
                                        <p:attrNameLst>
                                          <p:attrName>style.visibility</p:attrName>
                                        </p:attrNameLst>
                                      </p:cBhvr>
                                      <p:to>
                                        <p:strVal val="visible"/>
                                      </p:to>
                                    </p:set>
                                    <p:animEffect transition="in" filter="dissolve">
                                      <p:cBhvr>
                                        <p:cTn id="101" dur="500"/>
                                        <p:tgtEl>
                                          <p:spTgt spid="12"/>
                                        </p:tgtEl>
                                      </p:cBhvr>
                                    </p:animEffect>
                                  </p:childTnLst>
                                </p:cTn>
                              </p:par>
                            </p:childTnLst>
                          </p:cTn>
                        </p:par>
                      </p:childTnLst>
                    </p:cTn>
                  </p:par>
                  <p:par>
                    <p:cTn id="102" fill="hold">
                      <p:stCondLst>
                        <p:cond delay="indefinite"/>
                      </p:stCondLst>
                      <p:childTnLst>
                        <p:par>
                          <p:cTn id="103" fill="hold">
                            <p:stCondLst>
                              <p:cond delay="0"/>
                            </p:stCondLst>
                            <p:childTnLst>
                              <p:par>
                                <p:cTn id="104" presetID="42" presetClass="entr" presetSubtype="0" fill="hold" grpId="0" nodeType="clickEffect">
                                  <p:stCondLst>
                                    <p:cond delay="0"/>
                                  </p:stCondLst>
                                  <p:childTnLst>
                                    <p:set>
                                      <p:cBhvr>
                                        <p:cTn id="105" dur="1" fill="hold">
                                          <p:stCondLst>
                                            <p:cond delay="0"/>
                                          </p:stCondLst>
                                        </p:cTn>
                                        <p:tgtEl>
                                          <p:spTgt spid="34"/>
                                        </p:tgtEl>
                                        <p:attrNameLst>
                                          <p:attrName>style.visibility</p:attrName>
                                        </p:attrNameLst>
                                      </p:cBhvr>
                                      <p:to>
                                        <p:strVal val="visible"/>
                                      </p:to>
                                    </p:set>
                                    <p:animEffect transition="in" filter="fade">
                                      <p:cBhvr>
                                        <p:cTn id="106" dur="600"/>
                                        <p:tgtEl>
                                          <p:spTgt spid="34"/>
                                        </p:tgtEl>
                                      </p:cBhvr>
                                    </p:animEffect>
                                    <p:anim calcmode="lin" valueType="num">
                                      <p:cBhvr>
                                        <p:cTn id="107" dur="600" fill="hold"/>
                                        <p:tgtEl>
                                          <p:spTgt spid="34"/>
                                        </p:tgtEl>
                                        <p:attrNameLst>
                                          <p:attrName>ppt_x</p:attrName>
                                        </p:attrNameLst>
                                      </p:cBhvr>
                                      <p:tavLst>
                                        <p:tav tm="0">
                                          <p:val>
                                            <p:strVal val="#ppt_x"/>
                                          </p:val>
                                        </p:tav>
                                        <p:tav tm="100000">
                                          <p:val>
                                            <p:strVal val="#ppt_x"/>
                                          </p:val>
                                        </p:tav>
                                      </p:tavLst>
                                    </p:anim>
                                    <p:anim calcmode="lin" valueType="num">
                                      <p:cBhvr>
                                        <p:cTn id="108" dur="600" fill="hold"/>
                                        <p:tgtEl>
                                          <p:spTgt spid="34"/>
                                        </p:tgtEl>
                                        <p:attrNameLst>
                                          <p:attrName>ppt_y</p:attrName>
                                        </p:attrNameLst>
                                      </p:cBhvr>
                                      <p:tavLst>
                                        <p:tav tm="0">
                                          <p:val>
                                            <p:strVal val="#ppt_y+.1"/>
                                          </p:val>
                                        </p:tav>
                                        <p:tav tm="100000">
                                          <p:val>
                                            <p:strVal val="#ppt_y"/>
                                          </p:val>
                                        </p:tav>
                                      </p:tavLst>
                                    </p:anim>
                                  </p:childTnLst>
                                </p:cTn>
                              </p:par>
                            </p:childTnLst>
                          </p:cTn>
                        </p:par>
                      </p:childTnLst>
                    </p:cTn>
                  </p:par>
                  <p:par>
                    <p:cTn id="109" fill="hold">
                      <p:stCondLst>
                        <p:cond delay="indefinite"/>
                      </p:stCondLst>
                      <p:childTnLst>
                        <p:par>
                          <p:cTn id="110" fill="hold">
                            <p:stCondLst>
                              <p:cond delay="0"/>
                            </p:stCondLst>
                            <p:childTnLst>
                              <p:par>
                                <p:cTn id="111" presetID="10" presetClass="entr" presetSubtype="0" fill="hold" grpId="0" nodeType="clickEffect">
                                  <p:stCondLst>
                                    <p:cond delay="0"/>
                                  </p:stCondLst>
                                  <p:childTnLst>
                                    <p:set>
                                      <p:cBhvr>
                                        <p:cTn id="112" dur="1" fill="hold">
                                          <p:stCondLst>
                                            <p:cond delay="0"/>
                                          </p:stCondLst>
                                        </p:cTn>
                                        <p:tgtEl>
                                          <p:spTgt spid="2"/>
                                        </p:tgtEl>
                                        <p:attrNameLst>
                                          <p:attrName>style.visibility</p:attrName>
                                        </p:attrNameLst>
                                      </p:cBhvr>
                                      <p:to>
                                        <p:strVal val="visible"/>
                                      </p:to>
                                    </p:set>
                                    <p:animEffect transition="in" filter="fade">
                                      <p:cBhvr>
                                        <p:cTn id="113"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73" grpId="0" animBg="1"/>
      <p:bldP spid="78" grpId="0"/>
      <p:bldP spid="79" grpId="0" animBg="1"/>
      <p:bldP spid="34" grpId="0"/>
      <p:bldP spid="2"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hape 3204"/>
          <p:cNvSpPr/>
          <p:nvPr/>
        </p:nvSpPr>
        <p:spPr>
          <a:xfrm>
            <a:off x="234510" y="271204"/>
            <a:ext cx="8585962" cy="6011902"/>
          </a:xfrm>
          <a:prstGeom prst="rect">
            <a:avLst/>
          </a:prstGeom>
          <a:ln w="12700">
            <a:miter lim="400000"/>
          </a:ln>
          <a:extLst>
            <a:ext uri="{C572A759-6A51-4108-AA02-DFA0A04FC94B}">
              <ma14:wrappingTextBoxFlag xmlns="" xmlns:ma14="http://schemas.microsoft.com/office/mac/drawingml/2011/main" val="1"/>
            </a:ext>
          </a:extLst>
        </p:spPr>
        <p:txBody>
          <a:bodyPr wrap="square" lIns="50800" tIns="50800" rIns="50800" bIns="50800">
            <a:spAutoFit/>
          </a:bodyPr>
          <a:lstStyle/>
          <a:p>
            <a:pPr lvl="0" defTabSz="914400">
              <a:defRPr sz="1800"/>
            </a:pPr>
            <a:r>
              <a:rPr lang="en-GB" sz="3200" dirty="0" smtClean="0">
                <a:solidFill>
                  <a:schemeClr val="bg1"/>
                </a:solidFill>
                <a:uFill>
                  <a:solidFill>
                    <a:srgbClr val="00628C"/>
                  </a:solidFill>
                </a:uFill>
                <a:latin typeface="Arial Bold"/>
                <a:ea typeface="Arial Bold"/>
                <a:cs typeface="Arial Bold"/>
                <a:sym typeface="Arial Bold"/>
              </a:rPr>
              <a:t>Now try using your place value counters </a:t>
            </a:r>
          </a:p>
          <a:p>
            <a:pPr lvl="0" defTabSz="914400">
              <a:defRPr sz="1800"/>
            </a:pPr>
            <a:r>
              <a:rPr lang="en-GB" sz="3200" dirty="0" smtClean="0">
                <a:solidFill>
                  <a:schemeClr val="bg1"/>
                </a:solidFill>
                <a:uFill>
                  <a:solidFill>
                    <a:srgbClr val="00628C"/>
                  </a:solidFill>
                </a:uFill>
                <a:latin typeface="Arial Bold"/>
                <a:ea typeface="Arial Bold"/>
                <a:cs typeface="Arial Bold"/>
                <a:sym typeface="Arial Bold"/>
              </a:rPr>
              <a:t>to solve:</a:t>
            </a:r>
          </a:p>
          <a:p>
            <a:pPr lvl="0" defTabSz="914400">
              <a:defRPr sz="1800"/>
            </a:pPr>
            <a:endParaRPr lang="en-GB" sz="3200" dirty="0">
              <a:solidFill>
                <a:schemeClr val="bg1"/>
              </a:solidFill>
              <a:uFill>
                <a:solidFill>
                  <a:srgbClr val="00628C"/>
                </a:solidFill>
              </a:uFill>
              <a:latin typeface="Arial Bold"/>
              <a:ea typeface="Arial Bold"/>
              <a:cs typeface="Arial Bold"/>
              <a:sym typeface="Arial Bold"/>
            </a:endParaRPr>
          </a:p>
          <a:p>
            <a:pPr defTabSz="914400">
              <a:defRPr sz="1800"/>
            </a:pPr>
            <a:r>
              <a:rPr lang="en-GB" sz="3200" dirty="0" smtClean="0">
                <a:solidFill>
                  <a:schemeClr val="bg1"/>
                </a:solidFill>
                <a:uFill>
                  <a:solidFill>
                    <a:srgbClr val="00628C"/>
                  </a:solidFill>
                </a:uFill>
                <a:latin typeface="Arial Bold"/>
                <a:ea typeface="Arial Bold"/>
                <a:cs typeface="Arial Bold"/>
                <a:sym typeface="Arial Bold"/>
              </a:rPr>
              <a:t>		  		 824 ÷ </a:t>
            </a:r>
            <a:r>
              <a:rPr lang="en-GB" sz="3200" dirty="0">
                <a:solidFill>
                  <a:schemeClr val="bg1"/>
                </a:solidFill>
                <a:uFill>
                  <a:solidFill>
                    <a:srgbClr val="00628C"/>
                  </a:solidFill>
                </a:uFill>
                <a:latin typeface="Arial Bold"/>
                <a:ea typeface="Arial Bold"/>
                <a:cs typeface="Arial Bold"/>
                <a:sym typeface="Arial Bold"/>
              </a:rPr>
              <a:t>2 </a:t>
            </a:r>
            <a:r>
              <a:rPr lang="en-GB" sz="3200" dirty="0" smtClean="0">
                <a:solidFill>
                  <a:schemeClr val="bg1"/>
                </a:solidFill>
                <a:uFill>
                  <a:solidFill>
                    <a:srgbClr val="00628C"/>
                  </a:solidFill>
                </a:uFill>
                <a:latin typeface="Arial Bold"/>
                <a:ea typeface="Arial Bold"/>
                <a:cs typeface="Arial Bold"/>
                <a:sym typeface="Arial Bold"/>
              </a:rPr>
              <a:t>=</a:t>
            </a:r>
          </a:p>
          <a:p>
            <a:pPr defTabSz="914400">
              <a:defRPr sz="1800"/>
            </a:pPr>
            <a:endParaRPr lang="en-GB" sz="3200" dirty="0">
              <a:solidFill>
                <a:schemeClr val="bg1"/>
              </a:solidFill>
              <a:uFill>
                <a:solidFill>
                  <a:srgbClr val="00628C"/>
                </a:solidFill>
              </a:uFill>
              <a:latin typeface="Arial Bold"/>
              <a:ea typeface="Arial Bold"/>
              <a:cs typeface="Arial Bold"/>
              <a:sym typeface="Arial Bold"/>
            </a:endParaRPr>
          </a:p>
          <a:p>
            <a:pPr defTabSz="914400">
              <a:defRPr sz="1800"/>
            </a:pPr>
            <a:r>
              <a:rPr lang="en-GB" sz="3200" dirty="0" smtClean="0">
                <a:solidFill>
                  <a:schemeClr val="bg1"/>
                </a:solidFill>
                <a:uFill>
                  <a:solidFill>
                    <a:srgbClr val="00628C"/>
                  </a:solidFill>
                </a:uFill>
                <a:latin typeface="Arial Bold"/>
                <a:ea typeface="Arial Bold"/>
                <a:cs typeface="Arial Bold"/>
                <a:sym typeface="Arial Bold"/>
              </a:rPr>
              <a:t>What about when there is a remainder?</a:t>
            </a:r>
          </a:p>
          <a:p>
            <a:pPr defTabSz="914400">
              <a:defRPr sz="1800"/>
            </a:pPr>
            <a:endParaRPr lang="en-GB" sz="3200" dirty="0">
              <a:solidFill>
                <a:schemeClr val="bg1"/>
              </a:solidFill>
              <a:uFill>
                <a:solidFill>
                  <a:srgbClr val="00628C"/>
                </a:solidFill>
              </a:uFill>
              <a:latin typeface="Arial Bold"/>
              <a:ea typeface="Arial Bold"/>
              <a:cs typeface="Arial Bold"/>
              <a:sym typeface="Arial Bold"/>
            </a:endParaRPr>
          </a:p>
          <a:p>
            <a:pPr defTabSz="914400">
              <a:defRPr sz="1800"/>
            </a:pPr>
            <a:r>
              <a:rPr lang="en-GB" sz="3200" dirty="0" smtClean="0">
                <a:solidFill>
                  <a:schemeClr val="bg1"/>
                </a:solidFill>
                <a:uFill>
                  <a:solidFill>
                    <a:srgbClr val="00628C"/>
                  </a:solidFill>
                </a:uFill>
                <a:latin typeface="Arial Bold"/>
                <a:ea typeface="Arial Bold"/>
                <a:cs typeface="Arial Bold"/>
                <a:sym typeface="Arial Bold"/>
              </a:rPr>
              <a:t>		    		847 ÷ 4 = </a:t>
            </a:r>
            <a:endParaRPr lang="en-GB" sz="3200" dirty="0">
              <a:solidFill>
                <a:schemeClr val="bg1"/>
              </a:solidFill>
              <a:uFill>
                <a:solidFill>
                  <a:srgbClr val="00628C"/>
                </a:solidFill>
              </a:uFill>
              <a:latin typeface="Arial Bold"/>
              <a:ea typeface="Arial Bold"/>
              <a:cs typeface="Arial Bold"/>
              <a:sym typeface="Arial Bold"/>
            </a:endParaRPr>
          </a:p>
          <a:p>
            <a:pPr lvl="0" defTabSz="914400">
              <a:defRPr sz="1800"/>
            </a:pPr>
            <a:endParaRPr lang="en-GB" sz="3200" dirty="0" smtClean="0">
              <a:solidFill>
                <a:schemeClr val="tx1"/>
              </a:solidFill>
              <a:uFill>
                <a:solidFill>
                  <a:srgbClr val="00628C"/>
                </a:solidFill>
              </a:uFill>
              <a:latin typeface="Arial Bold"/>
              <a:ea typeface="Arial Bold"/>
              <a:cs typeface="Arial Bold"/>
              <a:sym typeface="Arial Bold"/>
            </a:endParaRPr>
          </a:p>
          <a:p>
            <a:pPr lvl="0" defTabSz="914400">
              <a:defRPr sz="1800"/>
            </a:pPr>
            <a:endParaRPr lang="en-GB" sz="3200" dirty="0">
              <a:solidFill>
                <a:schemeClr val="tx1"/>
              </a:solidFill>
              <a:uFill>
                <a:solidFill>
                  <a:srgbClr val="00628C"/>
                </a:solidFill>
              </a:uFill>
              <a:latin typeface="Arial Bold"/>
              <a:ea typeface="Arial Bold"/>
              <a:cs typeface="Arial Bold"/>
              <a:sym typeface="Arial Bold"/>
            </a:endParaRPr>
          </a:p>
          <a:p>
            <a:pPr defTabSz="914400">
              <a:defRPr sz="1800"/>
            </a:pPr>
            <a:endParaRPr lang="en-GB" sz="3200" dirty="0">
              <a:solidFill>
                <a:schemeClr val="tx1"/>
              </a:solidFill>
              <a:uFill>
                <a:solidFill>
                  <a:srgbClr val="00628C"/>
                </a:solidFill>
              </a:uFill>
              <a:latin typeface="Arial Bold"/>
              <a:ea typeface="Arial Bold"/>
              <a:cs typeface="Arial Bold"/>
              <a:sym typeface="Arial Bold"/>
            </a:endParaRPr>
          </a:p>
          <a:p>
            <a:pPr defTabSz="914400">
              <a:defRPr sz="1800"/>
            </a:pPr>
            <a:endParaRPr lang="en-GB" sz="3200" dirty="0">
              <a:solidFill>
                <a:schemeClr val="tx1"/>
              </a:solidFill>
              <a:uFill>
                <a:solidFill>
                  <a:srgbClr val="00628C"/>
                </a:solidFill>
              </a:uFill>
              <a:latin typeface="Arial Bold"/>
              <a:ea typeface="Arial Bold"/>
              <a:cs typeface="Arial Bold"/>
              <a:sym typeface="Arial Bold"/>
            </a:endParaRPr>
          </a:p>
        </p:txBody>
      </p:sp>
      <p:sp>
        <p:nvSpPr>
          <p:cNvPr id="3" name="TextBox 2"/>
          <p:cNvSpPr txBox="1"/>
          <p:nvPr/>
        </p:nvSpPr>
        <p:spPr>
          <a:xfrm>
            <a:off x="7380312" y="6237312"/>
            <a:ext cx="1476164" cy="307777"/>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1" hangingPunct="0">
              <a:lnSpc>
                <a:spcPct val="100000"/>
              </a:lnSpc>
              <a:spcBef>
                <a:spcPts val="0"/>
              </a:spcBef>
              <a:spcAft>
                <a:spcPts val="0"/>
              </a:spcAft>
              <a:buClrTx/>
              <a:buSzTx/>
              <a:buFontTx/>
              <a:buNone/>
              <a:tabLst/>
            </a:pPr>
            <a:r>
              <a:rPr kumimoji="0" lang="en-GB" sz="2000" b="1" i="0" u="none" strike="noStrike" cap="none" spc="0" normalizeH="0" baseline="0" dirty="0" smtClean="0">
                <a:ln>
                  <a:noFill/>
                </a:ln>
                <a:solidFill>
                  <a:srgbClr val="000000"/>
                </a:solidFill>
                <a:effectLst/>
                <a:uFillTx/>
                <a:latin typeface="Helvetica"/>
                <a:ea typeface="Helvetica"/>
                <a:cs typeface="Helvetica"/>
                <a:sym typeface="Helvetica"/>
              </a:rPr>
              <a:t>Year 3 &amp; 4</a:t>
            </a:r>
            <a:endParaRPr kumimoji="0" lang="en-GB" sz="2000" b="1" i="0" u="none" strike="noStrike" cap="none" spc="0" normalizeH="0" baseline="0" dirty="0">
              <a:ln>
                <a:noFill/>
              </a:ln>
              <a:solidFill>
                <a:srgbClr val="000000"/>
              </a:solidFill>
              <a:effectLst/>
              <a:uFillTx/>
              <a:latin typeface="Helvetica"/>
              <a:ea typeface="Helvetica"/>
              <a:cs typeface="Helvetica"/>
              <a:sym typeface="Helvetica"/>
            </a:endParaRP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72400" y="260648"/>
            <a:ext cx="718693" cy="718693"/>
          </a:xfrm>
          <a:prstGeom prst="rect">
            <a:avLst/>
          </a:prstGeom>
        </p:spPr>
      </p:pic>
    </p:spTree>
    <p:extLst>
      <p:ext uri="{BB962C8B-B14F-4D97-AF65-F5344CB8AC3E}">
        <p14:creationId xmlns:p14="http://schemas.microsoft.com/office/powerpoint/2010/main" val="1199636789"/>
      </p:ext>
    </p:extLst>
  </p:cSld>
  <p:clrMapOvr>
    <a:masterClrMapping/>
  </p:clrMapOvr>
  <p:transition spd="med"/>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62" name="image-8.png"/>
          <p:cNvPicPr/>
          <p:nvPr/>
        </p:nvPicPr>
        <p:blipFill>
          <a:blip r:embed="rId3">
            <a:extLst/>
          </a:blip>
          <a:srcRect l="57806" t="42965" r="39341" b="53382"/>
          <a:stretch>
            <a:fillRect/>
          </a:stretch>
        </p:blipFill>
        <p:spPr>
          <a:xfrm>
            <a:off x="1871660" y="2559013"/>
            <a:ext cx="215901" cy="214313"/>
          </a:xfrm>
          <a:prstGeom prst="rect">
            <a:avLst/>
          </a:prstGeom>
          <a:ln w="12700">
            <a:miter lim="400000"/>
          </a:ln>
        </p:spPr>
      </p:pic>
      <p:pic>
        <p:nvPicPr>
          <p:cNvPr id="3167" name="image-8.png"/>
          <p:cNvPicPr/>
          <p:nvPr/>
        </p:nvPicPr>
        <p:blipFill>
          <a:blip r:embed="rId3">
            <a:extLst/>
          </a:blip>
          <a:srcRect l="57806" t="42965" r="39341" b="53382"/>
          <a:stretch>
            <a:fillRect/>
          </a:stretch>
        </p:blipFill>
        <p:spPr>
          <a:xfrm>
            <a:off x="1763709" y="2306483"/>
            <a:ext cx="215901" cy="214313"/>
          </a:xfrm>
          <a:prstGeom prst="rect">
            <a:avLst/>
          </a:prstGeom>
          <a:ln w="12700">
            <a:miter lim="400000"/>
          </a:ln>
        </p:spPr>
      </p:pic>
      <p:sp>
        <p:nvSpPr>
          <p:cNvPr id="3168" name="Shape 3168"/>
          <p:cNvSpPr>
            <a:spLocks noGrp="1"/>
          </p:cNvSpPr>
          <p:nvPr>
            <p:ph type="title" idx="4294967295"/>
          </p:nvPr>
        </p:nvSpPr>
        <p:spPr>
          <a:xfrm>
            <a:off x="0" y="1484313"/>
            <a:ext cx="2441575" cy="850900"/>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p>
            <a:pPr lvl="0">
              <a:defRPr sz="1800">
                <a:uFillTx/>
              </a:defRPr>
            </a:pPr>
            <a:r>
              <a:rPr lang="en-GB" sz="3600" dirty="0" smtClean="0">
                <a:solidFill>
                  <a:schemeClr val="bg1"/>
                </a:solidFill>
                <a:uFill>
                  <a:solidFill>
                    <a:srgbClr val="00628C"/>
                  </a:solidFill>
                </a:uFill>
                <a:latin typeface="Arial Bold"/>
                <a:ea typeface="Arial Bold"/>
                <a:cs typeface="Arial Bold"/>
                <a:sym typeface="Arial Bold"/>
              </a:rPr>
              <a:t>423</a:t>
            </a:r>
            <a:r>
              <a:rPr sz="3600" dirty="0" smtClean="0">
                <a:solidFill>
                  <a:schemeClr val="bg1"/>
                </a:solidFill>
                <a:uFill>
                  <a:solidFill>
                    <a:srgbClr val="00628C"/>
                  </a:solidFill>
                </a:uFill>
                <a:latin typeface="Arial Bold"/>
                <a:ea typeface="Arial Bold"/>
                <a:cs typeface="Arial Bold"/>
                <a:sym typeface="Arial Bold"/>
              </a:rPr>
              <a:t> </a:t>
            </a:r>
            <a:r>
              <a:rPr lang="en-GB" sz="3600" b="1" dirty="0" smtClean="0">
                <a:solidFill>
                  <a:schemeClr val="bg1"/>
                </a:solidFill>
                <a:uFill>
                  <a:solidFill>
                    <a:srgbClr val="00628C"/>
                  </a:solidFill>
                </a:uFill>
                <a:latin typeface="Symbol"/>
                <a:ea typeface="Arial Bold"/>
                <a:cs typeface="Arial Bold"/>
                <a:sym typeface="Symbol"/>
              </a:rPr>
              <a:t>÷ </a:t>
            </a:r>
            <a:r>
              <a:rPr sz="3600" dirty="0" smtClean="0">
                <a:solidFill>
                  <a:schemeClr val="bg1"/>
                </a:solidFill>
                <a:uFill>
                  <a:solidFill>
                    <a:srgbClr val="00628C"/>
                  </a:solidFill>
                </a:uFill>
                <a:latin typeface="Arial Bold"/>
                <a:ea typeface="Arial Bold"/>
                <a:cs typeface="Arial Bold"/>
                <a:sym typeface="Arial Bold"/>
              </a:rPr>
              <a:t>3</a:t>
            </a:r>
            <a:endParaRPr sz="3600" dirty="0">
              <a:solidFill>
                <a:schemeClr val="bg1"/>
              </a:solidFill>
              <a:uFill>
                <a:solidFill>
                  <a:srgbClr val="00628C"/>
                </a:solidFill>
              </a:uFill>
              <a:latin typeface="Arial Bold"/>
              <a:ea typeface="Arial Bold"/>
              <a:cs typeface="Arial Bold"/>
              <a:sym typeface="Arial Bold"/>
            </a:endParaRPr>
          </a:p>
        </p:txBody>
      </p:sp>
      <p:sp>
        <p:nvSpPr>
          <p:cNvPr id="3204" name="Shape 3204"/>
          <p:cNvSpPr/>
          <p:nvPr/>
        </p:nvSpPr>
        <p:spPr>
          <a:xfrm>
            <a:off x="361950" y="260648"/>
            <a:ext cx="5918200" cy="1079501"/>
          </a:xfrm>
          <a:prstGeom prst="rect">
            <a:avLst/>
          </a:prstGeom>
          <a:ln w="12700">
            <a:miter lim="400000"/>
          </a:ln>
          <a:extLst>
            <a:ext uri="{C572A759-6A51-4108-AA02-DFA0A04FC94B}">
              <ma14:wrappingTextBoxFlag xmlns="" xmlns:ma14="http://schemas.microsoft.com/office/mac/drawingml/2011/main" val="1"/>
            </a:ext>
          </a:extLst>
        </p:spPr>
        <p:txBody>
          <a:bodyPr wrap="none" lIns="50800" tIns="50800" rIns="50800" bIns="50800">
            <a:spAutoFit/>
          </a:bodyPr>
          <a:lstStyle/>
          <a:p>
            <a:pPr lvl="0" defTabSz="914400">
              <a:defRPr sz="1800"/>
            </a:pPr>
            <a:r>
              <a:rPr sz="3200" dirty="0">
                <a:solidFill>
                  <a:schemeClr val="bg1"/>
                </a:solidFill>
                <a:uFill>
                  <a:solidFill>
                    <a:srgbClr val="00628C"/>
                  </a:solidFill>
                </a:uFill>
                <a:latin typeface="Arial Bold"/>
                <a:ea typeface="Arial Bold"/>
                <a:cs typeface="Arial Bold"/>
                <a:sym typeface="Arial Bold"/>
              </a:rPr>
              <a:t>The power of the place </a:t>
            </a:r>
            <a:r>
              <a:rPr sz="3200" dirty="0" smtClean="0">
                <a:solidFill>
                  <a:schemeClr val="bg1"/>
                </a:solidFill>
                <a:uFill>
                  <a:solidFill>
                    <a:srgbClr val="00628C"/>
                  </a:solidFill>
                </a:uFill>
                <a:latin typeface="Arial Bold"/>
                <a:ea typeface="Arial Bold"/>
                <a:cs typeface="Arial Bold"/>
                <a:sym typeface="Arial Bold"/>
              </a:rPr>
              <a:t>value</a:t>
            </a:r>
            <a:endParaRPr sz="3200" dirty="0">
              <a:solidFill>
                <a:schemeClr val="bg1"/>
              </a:solidFill>
              <a:uFill>
                <a:solidFill>
                  <a:srgbClr val="00628C"/>
                </a:solidFill>
              </a:uFill>
              <a:latin typeface="Arial Bold"/>
              <a:ea typeface="Arial Bold"/>
              <a:cs typeface="Arial Bold"/>
              <a:sym typeface="Arial Bold"/>
            </a:endParaRPr>
          </a:p>
          <a:p>
            <a:pPr lvl="0" defTabSz="914400">
              <a:defRPr sz="1800"/>
            </a:pPr>
            <a:r>
              <a:rPr sz="3200" dirty="0">
                <a:solidFill>
                  <a:schemeClr val="bg1"/>
                </a:solidFill>
                <a:uFill>
                  <a:solidFill>
                    <a:srgbClr val="00628C"/>
                  </a:solidFill>
                </a:uFill>
                <a:latin typeface="Arial Bold"/>
                <a:ea typeface="Arial Bold"/>
                <a:cs typeface="Arial Bold"/>
                <a:sym typeface="Arial Bold"/>
              </a:rPr>
              <a:t>counters for </a:t>
            </a:r>
            <a:r>
              <a:rPr lang="en-GB" sz="3200" dirty="0" smtClean="0">
                <a:solidFill>
                  <a:schemeClr val="bg1"/>
                </a:solidFill>
                <a:uFill>
                  <a:solidFill>
                    <a:srgbClr val="00628C"/>
                  </a:solidFill>
                </a:uFill>
                <a:latin typeface="Arial Bold"/>
                <a:ea typeface="Arial Bold"/>
                <a:cs typeface="Arial Bold"/>
                <a:sym typeface="Arial Bold"/>
              </a:rPr>
              <a:t>exchange:</a:t>
            </a:r>
            <a:endParaRPr sz="3200" dirty="0">
              <a:solidFill>
                <a:schemeClr val="bg1"/>
              </a:solidFill>
              <a:uFill>
                <a:solidFill>
                  <a:srgbClr val="00628C"/>
                </a:solidFill>
              </a:uFill>
              <a:latin typeface="Arial Bold"/>
              <a:ea typeface="Arial Bold"/>
              <a:cs typeface="Arial Bold"/>
              <a:sym typeface="Arial Bold"/>
            </a:endParaRPr>
          </a:p>
        </p:txBody>
      </p:sp>
      <p:cxnSp>
        <p:nvCxnSpPr>
          <p:cNvPr id="3" name="Straight Connector 2"/>
          <p:cNvCxnSpPr/>
          <p:nvPr/>
        </p:nvCxnSpPr>
        <p:spPr>
          <a:xfrm>
            <a:off x="6087790" y="3231494"/>
            <a:ext cx="1440160" cy="0"/>
          </a:xfrm>
          <a:prstGeom prst="line">
            <a:avLst/>
          </a:prstGeom>
          <a:noFill/>
          <a:ln w="25400" cap="flat">
            <a:solidFill>
              <a:schemeClr val="bg1"/>
            </a:solidFill>
            <a:prstDash val="solid"/>
            <a:miter lim="400000"/>
          </a:ln>
          <a:effectLst/>
        </p:spPr>
        <p:style>
          <a:lnRef idx="0">
            <a:scrgbClr r="0" g="0" b="0"/>
          </a:lnRef>
          <a:fillRef idx="0">
            <a:scrgbClr r="0" g="0" b="0"/>
          </a:fillRef>
          <a:effectRef idx="0">
            <a:scrgbClr r="0" g="0" b="0"/>
          </a:effectRef>
          <a:fontRef idx="none"/>
        </p:style>
      </p:cxnSp>
      <p:cxnSp>
        <p:nvCxnSpPr>
          <p:cNvPr id="5" name="Straight Connector 4"/>
          <p:cNvCxnSpPr/>
          <p:nvPr/>
        </p:nvCxnSpPr>
        <p:spPr>
          <a:xfrm>
            <a:off x="6087790" y="3231494"/>
            <a:ext cx="0" cy="857284"/>
          </a:xfrm>
          <a:prstGeom prst="line">
            <a:avLst/>
          </a:prstGeom>
          <a:noFill/>
          <a:ln w="25400" cap="flat">
            <a:solidFill>
              <a:schemeClr val="bg1"/>
            </a:solidFill>
            <a:prstDash val="solid"/>
            <a:miter lim="400000"/>
          </a:ln>
          <a:effectLst/>
        </p:spPr>
        <p:style>
          <a:lnRef idx="0">
            <a:scrgbClr r="0" g="0" b="0"/>
          </a:lnRef>
          <a:fillRef idx="0">
            <a:scrgbClr r="0" g="0" b="0"/>
          </a:fillRef>
          <a:effectRef idx="0">
            <a:scrgbClr r="0" g="0" b="0"/>
          </a:effectRef>
          <a:fontRef idx="none"/>
        </p:style>
      </p:cxnSp>
      <p:sp>
        <p:nvSpPr>
          <p:cNvPr id="6" name="TextBox 5"/>
          <p:cNvSpPr txBox="1"/>
          <p:nvPr/>
        </p:nvSpPr>
        <p:spPr>
          <a:xfrm>
            <a:off x="6280150" y="3151935"/>
            <a:ext cx="1535832" cy="1015663"/>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1" hangingPunct="0">
              <a:lnSpc>
                <a:spcPct val="100000"/>
              </a:lnSpc>
              <a:spcBef>
                <a:spcPts val="0"/>
              </a:spcBef>
              <a:spcAft>
                <a:spcPts val="0"/>
              </a:spcAft>
              <a:buClrTx/>
              <a:buSzTx/>
              <a:buFontTx/>
              <a:buNone/>
              <a:tabLst/>
            </a:pPr>
            <a:r>
              <a:rPr lang="en-GB" sz="6600" dirty="0" smtClean="0">
                <a:solidFill>
                  <a:schemeClr val="bg1"/>
                </a:solidFill>
              </a:rPr>
              <a:t>423</a:t>
            </a:r>
            <a:endParaRPr kumimoji="0" lang="en-GB" sz="6600" b="0" i="0" u="none" strike="noStrike" cap="none" spc="0" normalizeH="0" baseline="0" dirty="0">
              <a:ln>
                <a:noFill/>
              </a:ln>
              <a:solidFill>
                <a:schemeClr val="bg1"/>
              </a:solidFill>
              <a:effectLst/>
              <a:uFillTx/>
              <a:sym typeface="Helvetica"/>
            </a:endParaRPr>
          </a:p>
        </p:txBody>
      </p:sp>
      <p:sp>
        <p:nvSpPr>
          <p:cNvPr id="60" name="TextBox 59"/>
          <p:cNvSpPr txBox="1"/>
          <p:nvPr/>
        </p:nvSpPr>
        <p:spPr>
          <a:xfrm>
            <a:off x="5472274" y="3152304"/>
            <a:ext cx="615516" cy="1015663"/>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1" hangingPunct="0">
              <a:lnSpc>
                <a:spcPct val="100000"/>
              </a:lnSpc>
              <a:spcBef>
                <a:spcPts val="0"/>
              </a:spcBef>
              <a:spcAft>
                <a:spcPts val="0"/>
              </a:spcAft>
              <a:buClrTx/>
              <a:buSzTx/>
              <a:buFontTx/>
              <a:buNone/>
              <a:tabLst/>
            </a:pPr>
            <a:r>
              <a:rPr kumimoji="0" lang="en-GB" sz="6600" b="0" i="0" u="none" strike="noStrike" cap="none" spc="0" normalizeH="0" baseline="0" dirty="0" smtClean="0">
                <a:ln>
                  <a:noFill/>
                </a:ln>
                <a:solidFill>
                  <a:schemeClr val="bg1"/>
                </a:solidFill>
                <a:effectLst/>
                <a:uFillTx/>
                <a:latin typeface="Helvetica"/>
                <a:ea typeface="Helvetica"/>
                <a:cs typeface="Helvetica"/>
                <a:sym typeface="Helvetica"/>
              </a:rPr>
              <a:t>3</a:t>
            </a:r>
            <a:endParaRPr kumimoji="0" lang="en-GB" sz="6600" b="0" i="0" u="none" strike="noStrike" cap="none" spc="0" normalizeH="0" baseline="0" dirty="0">
              <a:ln>
                <a:noFill/>
              </a:ln>
              <a:solidFill>
                <a:schemeClr val="bg1"/>
              </a:solidFill>
              <a:effectLst/>
              <a:uFillTx/>
              <a:latin typeface="Helvetica"/>
              <a:ea typeface="Helvetica"/>
              <a:cs typeface="Helvetica"/>
              <a:sym typeface="Helvetica"/>
            </a:endParaRPr>
          </a:p>
        </p:txBody>
      </p:sp>
      <p:pic>
        <p:nvPicPr>
          <p:cNvPr id="68" name="image-8.png"/>
          <p:cNvPicPr/>
          <p:nvPr/>
        </p:nvPicPr>
        <p:blipFill>
          <a:blip r:embed="rId3">
            <a:extLst/>
          </a:blip>
          <a:srcRect l="65200" t="52563" r="32101" b="43788"/>
          <a:stretch>
            <a:fillRect/>
          </a:stretch>
        </p:blipFill>
        <p:spPr>
          <a:xfrm>
            <a:off x="3078876" y="2444895"/>
            <a:ext cx="214313" cy="215900"/>
          </a:xfrm>
          <a:prstGeom prst="rect">
            <a:avLst/>
          </a:prstGeom>
          <a:ln w="12700" cap="flat">
            <a:noFill/>
            <a:miter lim="400000"/>
          </a:ln>
          <a:effectLst/>
        </p:spPr>
      </p:pic>
      <p:pic>
        <p:nvPicPr>
          <p:cNvPr id="69" name="image-8.png"/>
          <p:cNvPicPr/>
          <p:nvPr/>
        </p:nvPicPr>
        <p:blipFill>
          <a:blip r:embed="rId3">
            <a:extLst/>
          </a:blip>
          <a:srcRect l="65200" t="52563" r="32101" b="43788"/>
          <a:stretch>
            <a:fillRect/>
          </a:stretch>
        </p:blipFill>
        <p:spPr>
          <a:xfrm>
            <a:off x="2846071" y="2181116"/>
            <a:ext cx="214313" cy="215900"/>
          </a:xfrm>
          <a:prstGeom prst="rect">
            <a:avLst/>
          </a:prstGeom>
          <a:ln w="12700" cap="flat">
            <a:noFill/>
            <a:miter lim="400000"/>
          </a:ln>
          <a:effectLst/>
        </p:spPr>
      </p:pic>
      <p:pic>
        <p:nvPicPr>
          <p:cNvPr id="71" name="image-8.png"/>
          <p:cNvPicPr/>
          <p:nvPr/>
        </p:nvPicPr>
        <p:blipFill>
          <a:blip r:embed="rId3">
            <a:extLst/>
          </a:blip>
          <a:srcRect l="65200" t="52563" r="32101" b="43788"/>
          <a:stretch>
            <a:fillRect/>
          </a:stretch>
        </p:blipFill>
        <p:spPr>
          <a:xfrm>
            <a:off x="3227611" y="2069872"/>
            <a:ext cx="214313" cy="215900"/>
          </a:xfrm>
          <a:prstGeom prst="rect">
            <a:avLst/>
          </a:prstGeom>
          <a:ln w="12700" cap="flat">
            <a:noFill/>
            <a:miter lim="400000"/>
          </a:ln>
          <a:effectLst/>
        </p:spPr>
      </p:pic>
      <p:pic>
        <p:nvPicPr>
          <p:cNvPr id="38" name="image-8.png"/>
          <p:cNvPicPr/>
          <p:nvPr/>
        </p:nvPicPr>
        <p:blipFill>
          <a:blip r:embed="rId3">
            <a:extLst/>
          </a:blip>
          <a:srcRect l="48507" t="30296" r="48667" b="66203"/>
          <a:stretch>
            <a:fillRect/>
          </a:stretch>
        </p:blipFill>
        <p:spPr>
          <a:xfrm>
            <a:off x="539552" y="2492896"/>
            <a:ext cx="217488" cy="215901"/>
          </a:xfrm>
          <a:prstGeom prst="rect">
            <a:avLst/>
          </a:prstGeom>
          <a:ln w="12700">
            <a:miter lim="400000"/>
          </a:ln>
        </p:spPr>
      </p:pic>
      <p:pic>
        <p:nvPicPr>
          <p:cNvPr id="40" name="image-8.png"/>
          <p:cNvPicPr/>
          <p:nvPr/>
        </p:nvPicPr>
        <p:blipFill>
          <a:blip r:embed="rId3">
            <a:extLst/>
          </a:blip>
          <a:srcRect l="48507" t="30296" r="48667" b="66203"/>
          <a:stretch>
            <a:fillRect/>
          </a:stretch>
        </p:blipFill>
        <p:spPr>
          <a:xfrm>
            <a:off x="751144" y="2847743"/>
            <a:ext cx="217488" cy="215901"/>
          </a:xfrm>
          <a:prstGeom prst="rect">
            <a:avLst/>
          </a:prstGeom>
          <a:ln w="12700">
            <a:miter lim="400000"/>
          </a:ln>
        </p:spPr>
      </p:pic>
      <p:pic>
        <p:nvPicPr>
          <p:cNvPr id="41" name="image-8.png"/>
          <p:cNvPicPr/>
          <p:nvPr/>
        </p:nvPicPr>
        <p:blipFill>
          <a:blip r:embed="rId3">
            <a:extLst/>
          </a:blip>
          <a:srcRect l="48507" t="30296" r="48667" b="66203"/>
          <a:stretch>
            <a:fillRect/>
          </a:stretch>
        </p:blipFill>
        <p:spPr>
          <a:xfrm>
            <a:off x="648296" y="3156844"/>
            <a:ext cx="217488" cy="215901"/>
          </a:xfrm>
          <a:prstGeom prst="rect">
            <a:avLst/>
          </a:prstGeom>
          <a:ln w="12700">
            <a:miter lim="400000"/>
          </a:ln>
        </p:spPr>
      </p:pic>
      <p:pic>
        <p:nvPicPr>
          <p:cNvPr id="42" name="image-8.png"/>
          <p:cNvPicPr/>
          <p:nvPr/>
        </p:nvPicPr>
        <p:blipFill>
          <a:blip r:embed="rId3">
            <a:extLst/>
          </a:blip>
          <a:srcRect l="48507" t="30296" r="48667" b="66203"/>
          <a:stretch>
            <a:fillRect/>
          </a:stretch>
        </p:blipFill>
        <p:spPr>
          <a:xfrm>
            <a:off x="377938" y="2923725"/>
            <a:ext cx="217488" cy="215901"/>
          </a:xfrm>
          <a:prstGeom prst="rect">
            <a:avLst/>
          </a:prstGeom>
          <a:ln w="12700">
            <a:miter lim="400000"/>
          </a:ln>
        </p:spPr>
      </p:pic>
      <p:sp>
        <p:nvSpPr>
          <p:cNvPr id="2" name="Oval 1"/>
          <p:cNvSpPr/>
          <p:nvPr/>
        </p:nvSpPr>
        <p:spPr>
          <a:xfrm>
            <a:off x="235022" y="2772220"/>
            <a:ext cx="1008112" cy="728788"/>
          </a:xfrm>
          <a:prstGeom prst="ellipse">
            <a:avLst/>
          </a:prstGeom>
          <a:noFill/>
          <a:ln w="25400" cap="flat">
            <a:solidFill>
              <a:srgbClr val="FFC000"/>
            </a:solidFill>
            <a:prstDash val="solid"/>
            <a:round/>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t">
            <a:spAutoFit/>
          </a:bodyPr>
          <a:lstStyle/>
          <a:p>
            <a:pPr marL="0" marR="0" indent="0" algn="l" defTabSz="914400" rtl="0" fontAlgn="auto" latinLnBrk="1" hangingPunct="0">
              <a:lnSpc>
                <a:spcPct val="100000"/>
              </a:lnSpc>
              <a:spcBef>
                <a:spcPts val="0"/>
              </a:spcBef>
              <a:spcAft>
                <a:spcPts val="0"/>
              </a:spcAft>
              <a:buClrTx/>
              <a:buSzTx/>
              <a:buFontTx/>
              <a:buNone/>
              <a:tabLst/>
            </a:pPr>
            <a:endParaRPr kumimoji="0" lang="en-GB" sz="2800" b="0" i="0" u="none" strike="noStrike" cap="none" spc="0" normalizeH="0" baseline="0">
              <a:ln>
                <a:noFill/>
              </a:ln>
              <a:solidFill>
                <a:srgbClr val="000000"/>
              </a:solidFill>
              <a:effectLst/>
              <a:uFill>
                <a:solidFill>
                  <a:srgbClr val="000000"/>
                </a:solidFill>
              </a:uFill>
              <a:latin typeface="+mn-lt"/>
              <a:ea typeface="+mn-ea"/>
              <a:cs typeface="+mn-cs"/>
              <a:sym typeface="Arial"/>
            </a:endParaRPr>
          </a:p>
        </p:txBody>
      </p:sp>
      <p:grpSp>
        <p:nvGrpSpPr>
          <p:cNvPr id="7" name="Group 6"/>
          <p:cNvGrpSpPr/>
          <p:nvPr/>
        </p:nvGrpSpPr>
        <p:grpSpPr>
          <a:xfrm>
            <a:off x="1402184" y="4358273"/>
            <a:ext cx="217488" cy="680542"/>
            <a:chOff x="1402184" y="4358273"/>
            <a:chExt cx="217488" cy="680542"/>
          </a:xfrm>
        </p:grpSpPr>
        <p:pic>
          <p:nvPicPr>
            <p:cNvPr id="43" name="image-8.png"/>
            <p:cNvPicPr/>
            <p:nvPr/>
          </p:nvPicPr>
          <p:blipFill>
            <a:blip r:embed="rId3">
              <a:extLst/>
            </a:blip>
            <a:srcRect l="48507" t="30296" r="48667" b="66203"/>
            <a:stretch>
              <a:fillRect/>
            </a:stretch>
          </p:blipFill>
          <p:spPr>
            <a:xfrm>
              <a:off x="1402184" y="4581251"/>
              <a:ext cx="217488" cy="215901"/>
            </a:xfrm>
            <a:prstGeom prst="rect">
              <a:avLst/>
            </a:prstGeom>
            <a:ln w="12700">
              <a:miter lim="400000"/>
            </a:ln>
          </p:spPr>
        </p:pic>
        <p:pic>
          <p:nvPicPr>
            <p:cNvPr id="44" name="image-8.png"/>
            <p:cNvPicPr/>
            <p:nvPr/>
          </p:nvPicPr>
          <p:blipFill>
            <a:blip r:embed="rId3">
              <a:extLst/>
            </a:blip>
            <a:srcRect l="48507" t="30296" r="48667" b="66203"/>
            <a:stretch>
              <a:fillRect/>
            </a:stretch>
          </p:blipFill>
          <p:spPr>
            <a:xfrm>
              <a:off x="1402184" y="4822914"/>
              <a:ext cx="217488" cy="215901"/>
            </a:xfrm>
            <a:prstGeom prst="rect">
              <a:avLst/>
            </a:prstGeom>
            <a:ln w="12700">
              <a:miter lim="400000"/>
            </a:ln>
          </p:spPr>
        </p:pic>
        <p:pic>
          <p:nvPicPr>
            <p:cNvPr id="45" name="image-8.png"/>
            <p:cNvPicPr/>
            <p:nvPr/>
          </p:nvPicPr>
          <p:blipFill>
            <a:blip r:embed="rId3">
              <a:extLst/>
            </a:blip>
            <a:srcRect l="48507" t="30296" r="48667" b="66203"/>
            <a:stretch>
              <a:fillRect/>
            </a:stretch>
          </p:blipFill>
          <p:spPr>
            <a:xfrm>
              <a:off x="1402184" y="4358273"/>
              <a:ext cx="217488" cy="215901"/>
            </a:xfrm>
            <a:prstGeom prst="rect">
              <a:avLst/>
            </a:prstGeom>
            <a:ln w="12700">
              <a:miter lim="400000"/>
            </a:ln>
          </p:spPr>
        </p:pic>
      </p:grpSp>
      <p:cxnSp>
        <p:nvCxnSpPr>
          <p:cNvPr id="9" name="Straight Arrow Connector 8"/>
          <p:cNvCxnSpPr/>
          <p:nvPr/>
        </p:nvCxnSpPr>
        <p:spPr>
          <a:xfrm>
            <a:off x="968632" y="3501008"/>
            <a:ext cx="433552" cy="857265"/>
          </a:xfrm>
          <a:prstGeom prst="straightConnector1">
            <a:avLst/>
          </a:prstGeom>
          <a:noFill/>
          <a:ln w="25400" cap="flat">
            <a:solidFill>
              <a:srgbClr val="FFC000"/>
            </a:solidFill>
            <a:prstDash val="solid"/>
            <a:miter lim="400000"/>
            <a:tailEnd type="arrow"/>
          </a:ln>
          <a:effectLst/>
        </p:spPr>
        <p:style>
          <a:lnRef idx="0">
            <a:scrgbClr r="0" g="0" b="0"/>
          </a:lnRef>
          <a:fillRef idx="0">
            <a:scrgbClr r="0" g="0" b="0"/>
          </a:fillRef>
          <a:effectRef idx="0">
            <a:scrgbClr r="0" g="0" b="0"/>
          </a:effectRef>
          <a:fontRef idx="none"/>
        </p:style>
      </p:cxnSp>
      <p:pic>
        <p:nvPicPr>
          <p:cNvPr id="49" name="image-8.png"/>
          <p:cNvPicPr/>
          <p:nvPr/>
        </p:nvPicPr>
        <p:blipFill>
          <a:blip r:embed="rId3">
            <a:extLst/>
          </a:blip>
          <a:srcRect l="57806" t="42965" r="39341" b="53382"/>
          <a:stretch>
            <a:fillRect/>
          </a:stretch>
        </p:blipFill>
        <p:spPr>
          <a:xfrm>
            <a:off x="2123728" y="3372745"/>
            <a:ext cx="215901" cy="214313"/>
          </a:xfrm>
          <a:prstGeom prst="rect">
            <a:avLst/>
          </a:prstGeom>
          <a:ln w="12700">
            <a:miter lim="400000"/>
          </a:ln>
        </p:spPr>
      </p:pic>
      <p:pic>
        <p:nvPicPr>
          <p:cNvPr id="50" name="image-8.png"/>
          <p:cNvPicPr/>
          <p:nvPr/>
        </p:nvPicPr>
        <p:blipFill>
          <a:blip r:embed="rId3">
            <a:extLst/>
          </a:blip>
          <a:srcRect l="57806" t="42965" r="39341" b="53382"/>
          <a:stretch>
            <a:fillRect/>
          </a:stretch>
        </p:blipFill>
        <p:spPr>
          <a:xfrm>
            <a:off x="1883925" y="3423640"/>
            <a:ext cx="215901" cy="214313"/>
          </a:xfrm>
          <a:prstGeom prst="rect">
            <a:avLst/>
          </a:prstGeom>
          <a:ln w="12700">
            <a:miter lim="400000"/>
          </a:ln>
        </p:spPr>
      </p:pic>
      <p:pic>
        <p:nvPicPr>
          <p:cNvPr id="51" name="image-8.png"/>
          <p:cNvPicPr/>
          <p:nvPr/>
        </p:nvPicPr>
        <p:blipFill>
          <a:blip r:embed="rId3">
            <a:extLst/>
          </a:blip>
          <a:srcRect l="57806" t="42965" r="39341" b="53382"/>
          <a:stretch>
            <a:fillRect/>
          </a:stretch>
        </p:blipFill>
        <p:spPr>
          <a:xfrm>
            <a:off x="2664675" y="3552979"/>
            <a:ext cx="215901" cy="214313"/>
          </a:xfrm>
          <a:prstGeom prst="rect">
            <a:avLst/>
          </a:prstGeom>
          <a:ln w="12700">
            <a:miter lim="400000"/>
          </a:ln>
        </p:spPr>
      </p:pic>
      <p:pic>
        <p:nvPicPr>
          <p:cNvPr id="52" name="image-8.png"/>
          <p:cNvPicPr/>
          <p:nvPr/>
        </p:nvPicPr>
        <p:blipFill>
          <a:blip r:embed="rId3">
            <a:extLst/>
          </a:blip>
          <a:srcRect l="57806" t="42965" r="39341" b="53382"/>
          <a:stretch>
            <a:fillRect/>
          </a:stretch>
        </p:blipFill>
        <p:spPr>
          <a:xfrm>
            <a:off x="2232605" y="3615043"/>
            <a:ext cx="215901" cy="214313"/>
          </a:xfrm>
          <a:prstGeom prst="rect">
            <a:avLst/>
          </a:prstGeom>
          <a:ln w="12700">
            <a:miter lim="400000"/>
          </a:ln>
        </p:spPr>
      </p:pic>
      <p:pic>
        <p:nvPicPr>
          <p:cNvPr id="53" name="image-8.png"/>
          <p:cNvPicPr/>
          <p:nvPr/>
        </p:nvPicPr>
        <p:blipFill>
          <a:blip r:embed="rId3">
            <a:extLst/>
          </a:blip>
          <a:srcRect l="57806" t="42965" r="39341" b="53382"/>
          <a:stretch>
            <a:fillRect/>
          </a:stretch>
        </p:blipFill>
        <p:spPr>
          <a:xfrm>
            <a:off x="3131963" y="3220496"/>
            <a:ext cx="215901" cy="214313"/>
          </a:xfrm>
          <a:prstGeom prst="rect">
            <a:avLst/>
          </a:prstGeom>
          <a:ln w="12700">
            <a:miter lim="400000"/>
          </a:ln>
        </p:spPr>
      </p:pic>
      <p:pic>
        <p:nvPicPr>
          <p:cNvPr id="54" name="image-8.png"/>
          <p:cNvPicPr/>
          <p:nvPr/>
        </p:nvPicPr>
        <p:blipFill>
          <a:blip r:embed="rId3">
            <a:extLst/>
          </a:blip>
          <a:srcRect l="57806" t="42965" r="39341" b="53382"/>
          <a:stretch>
            <a:fillRect/>
          </a:stretch>
        </p:blipFill>
        <p:spPr>
          <a:xfrm>
            <a:off x="2483768" y="3282560"/>
            <a:ext cx="215901" cy="214313"/>
          </a:xfrm>
          <a:prstGeom prst="rect">
            <a:avLst/>
          </a:prstGeom>
          <a:ln w="12700">
            <a:miter lim="400000"/>
          </a:ln>
        </p:spPr>
      </p:pic>
      <p:pic>
        <p:nvPicPr>
          <p:cNvPr id="55" name="image-8.png"/>
          <p:cNvPicPr/>
          <p:nvPr/>
        </p:nvPicPr>
        <p:blipFill>
          <a:blip r:embed="rId3">
            <a:extLst/>
          </a:blip>
          <a:srcRect l="57806" t="42965" r="39341" b="53382"/>
          <a:stretch>
            <a:fillRect/>
          </a:stretch>
        </p:blipFill>
        <p:spPr>
          <a:xfrm>
            <a:off x="3409062" y="3507886"/>
            <a:ext cx="215901" cy="214313"/>
          </a:xfrm>
          <a:prstGeom prst="rect">
            <a:avLst/>
          </a:prstGeom>
          <a:ln w="12700">
            <a:miter lim="400000"/>
          </a:ln>
        </p:spPr>
      </p:pic>
      <p:pic>
        <p:nvPicPr>
          <p:cNvPr id="56" name="image-8.png"/>
          <p:cNvPicPr/>
          <p:nvPr/>
        </p:nvPicPr>
        <p:blipFill>
          <a:blip r:embed="rId3">
            <a:extLst/>
          </a:blip>
          <a:srcRect l="57806" t="42965" r="39341" b="53382"/>
          <a:stretch>
            <a:fillRect/>
          </a:stretch>
        </p:blipFill>
        <p:spPr>
          <a:xfrm>
            <a:off x="2293265" y="2919886"/>
            <a:ext cx="215901" cy="214313"/>
          </a:xfrm>
          <a:prstGeom prst="rect">
            <a:avLst/>
          </a:prstGeom>
          <a:ln w="12700">
            <a:miter lim="400000"/>
          </a:ln>
        </p:spPr>
      </p:pic>
      <p:pic>
        <p:nvPicPr>
          <p:cNvPr id="57" name="image-8.png"/>
          <p:cNvPicPr/>
          <p:nvPr/>
        </p:nvPicPr>
        <p:blipFill>
          <a:blip r:embed="rId3">
            <a:extLst/>
          </a:blip>
          <a:srcRect l="57806" t="42965" r="39341" b="53382"/>
          <a:stretch>
            <a:fillRect/>
          </a:stretch>
        </p:blipFill>
        <p:spPr>
          <a:xfrm>
            <a:off x="2771800" y="3264794"/>
            <a:ext cx="215901" cy="214313"/>
          </a:xfrm>
          <a:prstGeom prst="rect">
            <a:avLst/>
          </a:prstGeom>
          <a:ln w="12700">
            <a:miter lim="400000"/>
          </a:ln>
        </p:spPr>
      </p:pic>
      <p:pic>
        <p:nvPicPr>
          <p:cNvPr id="58" name="image-8.png"/>
          <p:cNvPicPr/>
          <p:nvPr/>
        </p:nvPicPr>
        <p:blipFill>
          <a:blip r:embed="rId3">
            <a:extLst/>
          </a:blip>
          <a:srcRect l="57806" t="42965" r="39341" b="53382"/>
          <a:stretch>
            <a:fillRect/>
          </a:stretch>
        </p:blipFill>
        <p:spPr>
          <a:xfrm>
            <a:off x="3333974" y="3265579"/>
            <a:ext cx="215901" cy="214313"/>
          </a:xfrm>
          <a:prstGeom prst="rect">
            <a:avLst/>
          </a:prstGeom>
          <a:ln w="12700">
            <a:miter lim="400000"/>
          </a:ln>
        </p:spPr>
      </p:pic>
      <p:sp>
        <p:nvSpPr>
          <p:cNvPr id="59" name="TextBox 58"/>
          <p:cNvSpPr txBox="1"/>
          <p:nvPr/>
        </p:nvSpPr>
        <p:spPr>
          <a:xfrm>
            <a:off x="6332748" y="2413640"/>
            <a:ext cx="615516" cy="73866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1" hangingPunct="0">
              <a:lnSpc>
                <a:spcPct val="100000"/>
              </a:lnSpc>
              <a:spcBef>
                <a:spcPts val="0"/>
              </a:spcBef>
              <a:spcAft>
                <a:spcPts val="0"/>
              </a:spcAft>
              <a:buClrTx/>
              <a:buSzTx/>
              <a:buFontTx/>
              <a:buNone/>
              <a:tabLst/>
            </a:pPr>
            <a:r>
              <a:rPr kumimoji="0" lang="en-GB" sz="4800" b="0" i="0" u="none" strike="noStrike" cap="none" spc="0" normalizeH="0" baseline="0" dirty="0" smtClean="0">
                <a:ln>
                  <a:noFill/>
                </a:ln>
                <a:solidFill>
                  <a:schemeClr val="bg1"/>
                </a:solidFill>
                <a:effectLst/>
                <a:uFillTx/>
                <a:latin typeface="Helvetica"/>
                <a:ea typeface="Helvetica"/>
                <a:cs typeface="Helvetica"/>
                <a:sym typeface="Helvetica"/>
              </a:rPr>
              <a:t>1</a:t>
            </a:r>
            <a:endParaRPr kumimoji="0" lang="en-GB" sz="4800" b="0" i="0" u="none" strike="noStrike" cap="none" spc="0" normalizeH="0" baseline="0" dirty="0">
              <a:ln>
                <a:noFill/>
              </a:ln>
              <a:solidFill>
                <a:schemeClr val="bg1"/>
              </a:solidFill>
              <a:effectLst/>
              <a:uFillTx/>
              <a:latin typeface="Helvetica"/>
              <a:ea typeface="Helvetica"/>
              <a:cs typeface="Helvetica"/>
              <a:sym typeface="Helvetica"/>
            </a:endParaRPr>
          </a:p>
        </p:txBody>
      </p:sp>
      <p:sp>
        <p:nvSpPr>
          <p:cNvPr id="61" name="TextBox 60"/>
          <p:cNvSpPr txBox="1"/>
          <p:nvPr/>
        </p:nvSpPr>
        <p:spPr>
          <a:xfrm>
            <a:off x="6640506" y="3245101"/>
            <a:ext cx="615516" cy="430887"/>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1" hangingPunct="0">
              <a:lnSpc>
                <a:spcPct val="100000"/>
              </a:lnSpc>
              <a:spcBef>
                <a:spcPts val="0"/>
              </a:spcBef>
              <a:spcAft>
                <a:spcPts val="0"/>
              </a:spcAft>
              <a:buClrTx/>
              <a:buSzTx/>
              <a:buFontTx/>
              <a:buNone/>
              <a:tabLst/>
            </a:pPr>
            <a:r>
              <a:rPr kumimoji="0" lang="en-GB" sz="2800" b="0" i="0" u="none" strike="noStrike" cap="none" spc="0" normalizeH="0" baseline="0" dirty="0" smtClean="0">
                <a:ln>
                  <a:noFill/>
                </a:ln>
                <a:solidFill>
                  <a:schemeClr val="bg1"/>
                </a:solidFill>
                <a:effectLst/>
                <a:uFillTx/>
                <a:latin typeface="Helvetica"/>
                <a:ea typeface="Helvetica"/>
                <a:cs typeface="Helvetica"/>
                <a:sym typeface="Helvetica"/>
              </a:rPr>
              <a:t>1</a:t>
            </a:r>
            <a:endParaRPr kumimoji="0" lang="en-GB" sz="2800" b="0" i="0" u="none" strike="noStrike" cap="none" spc="0" normalizeH="0" baseline="0" dirty="0">
              <a:ln>
                <a:noFill/>
              </a:ln>
              <a:solidFill>
                <a:schemeClr val="bg1"/>
              </a:solidFill>
              <a:effectLst/>
              <a:uFillTx/>
              <a:latin typeface="Helvetica"/>
              <a:ea typeface="Helvetica"/>
              <a:cs typeface="Helvetica"/>
              <a:sym typeface="Helvetica"/>
            </a:endParaRPr>
          </a:p>
        </p:txBody>
      </p:sp>
      <p:sp>
        <p:nvSpPr>
          <p:cNvPr id="17" name="Oval 16"/>
          <p:cNvSpPr/>
          <p:nvPr/>
        </p:nvSpPr>
        <p:spPr>
          <a:xfrm>
            <a:off x="1655491" y="3264794"/>
            <a:ext cx="828277" cy="664846"/>
          </a:xfrm>
          <a:prstGeom prst="ellipse">
            <a:avLst/>
          </a:prstGeom>
          <a:noFill/>
          <a:ln w="25400" cap="flat">
            <a:solidFill>
              <a:srgbClr val="FF0000"/>
            </a:solidFill>
            <a:prstDash val="solid"/>
            <a:round/>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t">
            <a:spAutoFit/>
          </a:bodyPr>
          <a:lstStyle/>
          <a:p>
            <a:pPr marL="0" marR="0" indent="0" algn="l" defTabSz="914400" rtl="0" fontAlgn="auto" latinLnBrk="1" hangingPunct="0">
              <a:lnSpc>
                <a:spcPct val="100000"/>
              </a:lnSpc>
              <a:spcBef>
                <a:spcPts val="0"/>
              </a:spcBef>
              <a:spcAft>
                <a:spcPts val="0"/>
              </a:spcAft>
              <a:buClrTx/>
              <a:buSzTx/>
              <a:buFontTx/>
              <a:buNone/>
              <a:tabLst/>
            </a:pPr>
            <a:endParaRPr kumimoji="0" lang="en-GB" sz="2800" b="0" i="0" u="none" strike="noStrike" cap="none" spc="0" normalizeH="0" baseline="0">
              <a:ln>
                <a:noFill/>
              </a:ln>
              <a:solidFill>
                <a:srgbClr val="000000"/>
              </a:solidFill>
              <a:effectLst/>
              <a:uFill>
                <a:solidFill>
                  <a:srgbClr val="000000"/>
                </a:solidFill>
              </a:uFill>
              <a:latin typeface="+mn-lt"/>
              <a:ea typeface="+mn-ea"/>
              <a:cs typeface="+mn-cs"/>
              <a:sym typeface="Arial"/>
            </a:endParaRPr>
          </a:p>
        </p:txBody>
      </p:sp>
      <p:cxnSp>
        <p:nvCxnSpPr>
          <p:cNvPr id="70" name="Straight Arrow Connector 69"/>
          <p:cNvCxnSpPr/>
          <p:nvPr/>
        </p:nvCxnSpPr>
        <p:spPr>
          <a:xfrm>
            <a:off x="2087561" y="3965649"/>
            <a:ext cx="36167" cy="392624"/>
          </a:xfrm>
          <a:prstGeom prst="straightConnector1">
            <a:avLst/>
          </a:prstGeom>
          <a:noFill/>
          <a:ln w="25400" cap="flat">
            <a:solidFill>
              <a:srgbClr val="FF0000"/>
            </a:solidFill>
            <a:prstDash val="solid"/>
            <a:miter lim="400000"/>
            <a:tailEnd type="arrow"/>
          </a:ln>
          <a:effectLst/>
        </p:spPr>
        <p:style>
          <a:lnRef idx="0">
            <a:scrgbClr r="0" g="0" b="0"/>
          </a:lnRef>
          <a:fillRef idx="0">
            <a:scrgbClr r="0" g="0" b="0"/>
          </a:fillRef>
          <a:effectRef idx="0">
            <a:scrgbClr r="0" g="0" b="0"/>
          </a:effectRef>
          <a:fontRef idx="none"/>
        </p:style>
      </p:cxnSp>
      <p:grpSp>
        <p:nvGrpSpPr>
          <p:cNvPr id="19" name="Group 18"/>
          <p:cNvGrpSpPr/>
          <p:nvPr/>
        </p:nvGrpSpPr>
        <p:grpSpPr>
          <a:xfrm>
            <a:off x="2026453" y="4366938"/>
            <a:ext cx="217173" cy="671877"/>
            <a:chOff x="2026453" y="4366938"/>
            <a:chExt cx="217173" cy="671877"/>
          </a:xfrm>
        </p:grpSpPr>
        <p:pic>
          <p:nvPicPr>
            <p:cNvPr id="72" name="image-8.png"/>
            <p:cNvPicPr/>
            <p:nvPr/>
          </p:nvPicPr>
          <p:blipFill>
            <a:blip r:embed="rId3">
              <a:extLst/>
            </a:blip>
            <a:srcRect l="57806" t="42965" r="39341" b="53382"/>
            <a:stretch>
              <a:fillRect/>
            </a:stretch>
          </p:blipFill>
          <p:spPr>
            <a:xfrm>
              <a:off x="2027725" y="4824502"/>
              <a:ext cx="215901" cy="214313"/>
            </a:xfrm>
            <a:prstGeom prst="rect">
              <a:avLst/>
            </a:prstGeom>
            <a:ln w="12700">
              <a:miter lim="400000"/>
            </a:ln>
          </p:spPr>
        </p:pic>
        <p:pic>
          <p:nvPicPr>
            <p:cNvPr id="83" name="image-8.png"/>
            <p:cNvPicPr/>
            <p:nvPr/>
          </p:nvPicPr>
          <p:blipFill>
            <a:blip r:embed="rId3">
              <a:extLst/>
            </a:blip>
            <a:srcRect l="57806" t="42965" r="39341" b="53382"/>
            <a:stretch>
              <a:fillRect/>
            </a:stretch>
          </p:blipFill>
          <p:spPr>
            <a:xfrm>
              <a:off x="2026453" y="4366938"/>
              <a:ext cx="215901" cy="214313"/>
            </a:xfrm>
            <a:prstGeom prst="rect">
              <a:avLst/>
            </a:prstGeom>
            <a:ln w="12700">
              <a:miter lim="400000"/>
            </a:ln>
          </p:spPr>
        </p:pic>
        <p:pic>
          <p:nvPicPr>
            <p:cNvPr id="84" name="image-8.png"/>
            <p:cNvPicPr/>
            <p:nvPr/>
          </p:nvPicPr>
          <p:blipFill>
            <a:blip r:embed="rId3">
              <a:extLst/>
            </a:blip>
            <a:srcRect l="57806" t="42965" r="39341" b="53382"/>
            <a:stretch>
              <a:fillRect/>
            </a:stretch>
          </p:blipFill>
          <p:spPr>
            <a:xfrm>
              <a:off x="2026453" y="4598398"/>
              <a:ext cx="215901" cy="214313"/>
            </a:xfrm>
            <a:prstGeom prst="rect">
              <a:avLst/>
            </a:prstGeom>
            <a:ln w="12700">
              <a:miter lim="400000"/>
            </a:ln>
          </p:spPr>
        </p:pic>
      </p:grpSp>
      <p:grpSp>
        <p:nvGrpSpPr>
          <p:cNvPr id="23" name="Group 22"/>
          <p:cNvGrpSpPr/>
          <p:nvPr/>
        </p:nvGrpSpPr>
        <p:grpSpPr>
          <a:xfrm>
            <a:off x="859888" y="2621077"/>
            <a:ext cx="1149437" cy="624024"/>
            <a:chOff x="859888" y="2621077"/>
            <a:chExt cx="1149437" cy="624024"/>
          </a:xfrm>
        </p:grpSpPr>
        <p:cxnSp>
          <p:nvCxnSpPr>
            <p:cNvPr id="21" name="Straight Arrow Connector 20"/>
            <p:cNvCxnSpPr/>
            <p:nvPr/>
          </p:nvCxnSpPr>
          <p:spPr>
            <a:xfrm>
              <a:off x="859888" y="2621077"/>
              <a:ext cx="1011772" cy="624024"/>
            </a:xfrm>
            <a:prstGeom prst="straightConnector1">
              <a:avLst/>
            </a:prstGeom>
            <a:noFill/>
            <a:ln w="25400" cap="flat">
              <a:solidFill>
                <a:schemeClr val="tx1"/>
              </a:solidFill>
              <a:prstDash val="solid"/>
              <a:miter lim="400000"/>
              <a:tailEnd type="arrow"/>
            </a:ln>
            <a:effectLst/>
          </p:spPr>
          <p:style>
            <a:lnRef idx="0">
              <a:scrgbClr r="0" g="0" b="0"/>
            </a:lnRef>
            <a:fillRef idx="0">
              <a:scrgbClr r="0" g="0" b="0"/>
            </a:fillRef>
            <a:effectRef idx="0">
              <a:scrgbClr r="0" g="0" b="0"/>
            </a:effectRef>
            <a:fontRef idx="none"/>
          </p:style>
        </p:cxnSp>
        <p:sp>
          <p:nvSpPr>
            <p:cNvPr id="22" name="TextBox 21"/>
            <p:cNvSpPr txBox="1"/>
            <p:nvPr/>
          </p:nvSpPr>
          <p:spPr>
            <a:xfrm rot="1904074">
              <a:off x="898965" y="2641796"/>
              <a:ext cx="1110360" cy="246221"/>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1" hangingPunct="0">
                <a:lnSpc>
                  <a:spcPct val="100000"/>
                </a:lnSpc>
                <a:spcBef>
                  <a:spcPts val="0"/>
                </a:spcBef>
                <a:spcAft>
                  <a:spcPts val="0"/>
                </a:spcAft>
                <a:buClrTx/>
                <a:buSzTx/>
                <a:buFontTx/>
                <a:buNone/>
                <a:tabLst/>
              </a:pPr>
              <a:r>
                <a:rPr kumimoji="0" lang="en-GB" sz="1600" b="1" i="0" u="none" strike="noStrike" cap="none" spc="0" normalizeH="0" baseline="0" dirty="0" smtClean="0">
                  <a:ln>
                    <a:noFill/>
                  </a:ln>
                  <a:solidFill>
                    <a:schemeClr val="bg1"/>
                  </a:solidFill>
                  <a:effectLst/>
                  <a:uFillTx/>
                  <a:latin typeface="Helvetica"/>
                  <a:ea typeface="Helvetica"/>
                  <a:cs typeface="Helvetica"/>
                  <a:sym typeface="Helvetica"/>
                </a:rPr>
                <a:t>exchange</a:t>
              </a:r>
              <a:endParaRPr kumimoji="0" lang="en-GB" sz="1600" b="1" i="0" u="none" strike="noStrike" cap="none" spc="0" normalizeH="0" baseline="0" dirty="0">
                <a:ln>
                  <a:noFill/>
                </a:ln>
                <a:solidFill>
                  <a:schemeClr val="bg1"/>
                </a:solidFill>
                <a:effectLst/>
                <a:uFillTx/>
                <a:latin typeface="Helvetica"/>
                <a:ea typeface="Helvetica"/>
                <a:cs typeface="Helvetica"/>
                <a:sym typeface="Helvetica"/>
              </a:endParaRPr>
            </a:p>
          </p:txBody>
        </p:sp>
      </p:grpSp>
      <p:sp>
        <p:nvSpPr>
          <p:cNvPr id="85" name="Oval 84"/>
          <p:cNvSpPr/>
          <p:nvPr/>
        </p:nvSpPr>
        <p:spPr>
          <a:xfrm>
            <a:off x="2448505" y="3190293"/>
            <a:ext cx="630371" cy="664846"/>
          </a:xfrm>
          <a:prstGeom prst="ellipse">
            <a:avLst/>
          </a:prstGeom>
          <a:noFill/>
          <a:ln w="25400" cap="flat">
            <a:solidFill>
              <a:srgbClr val="FF0000"/>
            </a:solidFill>
            <a:prstDash val="solid"/>
            <a:round/>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t">
            <a:spAutoFit/>
          </a:bodyPr>
          <a:lstStyle/>
          <a:p>
            <a:pPr marL="0" marR="0" indent="0" algn="l" defTabSz="914400" rtl="0" fontAlgn="auto" latinLnBrk="1" hangingPunct="0">
              <a:lnSpc>
                <a:spcPct val="100000"/>
              </a:lnSpc>
              <a:spcBef>
                <a:spcPts val="0"/>
              </a:spcBef>
              <a:spcAft>
                <a:spcPts val="0"/>
              </a:spcAft>
              <a:buClrTx/>
              <a:buSzTx/>
              <a:buFontTx/>
              <a:buNone/>
              <a:tabLst/>
            </a:pPr>
            <a:endParaRPr kumimoji="0" lang="en-GB" sz="2800" b="0" i="0" u="none" strike="noStrike" cap="none" spc="0" normalizeH="0" baseline="0">
              <a:ln>
                <a:noFill/>
              </a:ln>
              <a:solidFill>
                <a:srgbClr val="000000"/>
              </a:solidFill>
              <a:effectLst/>
              <a:uFill>
                <a:solidFill>
                  <a:srgbClr val="000000"/>
                </a:solidFill>
              </a:uFill>
              <a:latin typeface="+mn-lt"/>
              <a:ea typeface="+mn-ea"/>
              <a:cs typeface="+mn-cs"/>
              <a:sym typeface="Arial"/>
            </a:endParaRPr>
          </a:p>
        </p:txBody>
      </p:sp>
      <p:cxnSp>
        <p:nvCxnSpPr>
          <p:cNvPr id="86" name="Straight Arrow Connector 85"/>
          <p:cNvCxnSpPr/>
          <p:nvPr/>
        </p:nvCxnSpPr>
        <p:spPr>
          <a:xfrm flipH="1">
            <a:off x="2506572" y="3965649"/>
            <a:ext cx="257118" cy="392624"/>
          </a:xfrm>
          <a:prstGeom prst="straightConnector1">
            <a:avLst/>
          </a:prstGeom>
          <a:noFill/>
          <a:ln w="25400" cap="flat">
            <a:solidFill>
              <a:srgbClr val="FF0000"/>
            </a:solidFill>
            <a:prstDash val="solid"/>
            <a:miter lim="400000"/>
            <a:tailEnd type="arrow"/>
          </a:ln>
          <a:effectLst/>
        </p:spPr>
        <p:style>
          <a:lnRef idx="0">
            <a:scrgbClr r="0" g="0" b="0"/>
          </a:lnRef>
          <a:fillRef idx="0">
            <a:scrgbClr r="0" g="0" b="0"/>
          </a:fillRef>
          <a:effectRef idx="0">
            <a:scrgbClr r="0" g="0" b="0"/>
          </a:effectRef>
          <a:fontRef idx="none"/>
        </p:style>
      </p:cxnSp>
      <p:grpSp>
        <p:nvGrpSpPr>
          <p:cNvPr id="87" name="Group 86"/>
          <p:cNvGrpSpPr/>
          <p:nvPr/>
        </p:nvGrpSpPr>
        <p:grpSpPr>
          <a:xfrm>
            <a:off x="2397350" y="4369615"/>
            <a:ext cx="217173" cy="671877"/>
            <a:chOff x="2026453" y="4366938"/>
            <a:chExt cx="217173" cy="671877"/>
          </a:xfrm>
        </p:grpSpPr>
        <p:pic>
          <p:nvPicPr>
            <p:cNvPr id="88" name="image-8.png"/>
            <p:cNvPicPr/>
            <p:nvPr/>
          </p:nvPicPr>
          <p:blipFill>
            <a:blip r:embed="rId3">
              <a:extLst/>
            </a:blip>
            <a:srcRect l="57806" t="42965" r="39341" b="53382"/>
            <a:stretch>
              <a:fillRect/>
            </a:stretch>
          </p:blipFill>
          <p:spPr>
            <a:xfrm>
              <a:off x="2027725" y="4824502"/>
              <a:ext cx="215901" cy="214313"/>
            </a:xfrm>
            <a:prstGeom prst="rect">
              <a:avLst/>
            </a:prstGeom>
            <a:ln w="12700">
              <a:miter lim="400000"/>
            </a:ln>
          </p:spPr>
        </p:pic>
        <p:pic>
          <p:nvPicPr>
            <p:cNvPr id="89" name="image-8.png"/>
            <p:cNvPicPr/>
            <p:nvPr/>
          </p:nvPicPr>
          <p:blipFill>
            <a:blip r:embed="rId3">
              <a:extLst/>
            </a:blip>
            <a:srcRect l="57806" t="42965" r="39341" b="53382"/>
            <a:stretch>
              <a:fillRect/>
            </a:stretch>
          </p:blipFill>
          <p:spPr>
            <a:xfrm>
              <a:off x="2026453" y="4366938"/>
              <a:ext cx="215901" cy="214313"/>
            </a:xfrm>
            <a:prstGeom prst="rect">
              <a:avLst/>
            </a:prstGeom>
            <a:ln w="12700">
              <a:miter lim="400000"/>
            </a:ln>
          </p:spPr>
        </p:pic>
        <p:pic>
          <p:nvPicPr>
            <p:cNvPr id="90" name="image-8.png"/>
            <p:cNvPicPr/>
            <p:nvPr/>
          </p:nvPicPr>
          <p:blipFill>
            <a:blip r:embed="rId3">
              <a:extLst/>
            </a:blip>
            <a:srcRect l="57806" t="42965" r="39341" b="53382"/>
            <a:stretch>
              <a:fillRect/>
            </a:stretch>
          </p:blipFill>
          <p:spPr>
            <a:xfrm>
              <a:off x="2026453" y="4598398"/>
              <a:ext cx="215901" cy="214313"/>
            </a:xfrm>
            <a:prstGeom prst="rect">
              <a:avLst/>
            </a:prstGeom>
            <a:ln w="12700">
              <a:miter lim="400000"/>
            </a:ln>
          </p:spPr>
        </p:pic>
      </p:grpSp>
      <p:sp>
        <p:nvSpPr>
          <p:cNvPr id="26" name="Oval 25"/>
          <p:cNvSpPr/>
          <p:nvPr/>
        </p:nvSpPr>
        <p:spPr>
          <a:xfrm rot="1304082">
            <a:off x="2991700" y="3188837"/>
            <a:ext cx="747857" cy="553413"/>
          </a:xfrm>
          <a:prstGeom prst="ellipse">
            <a:avLst/>
          </a:prstGeom>
          <a:noFill/>
          <a:ln w="25400" cap="flat">
            <a:solidFill>
              <a:srgbClr val="FF0000"/>
            </a:solidFill>
            <a:prstDash val="solid"/>
            <a:round/>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t">
            <a:spAutoFit/>
          </a:bodyPr>
          <a:lstStyle/>
          <a:p>
            <a:pPr marL="0" marR="0" indent="0" algn="l" defTabSz="914400" rtl="0" fontAlgn="auto" latinLnBrk="1" hangingPunct="0">
              <a:lnSpc>
                <a:spcPct val="100000"/>
              </a:lnSpc>
              <a:spcBef>
                <a:spcPts val="0"/>
              </a:spcBef>
              <a:spcAft>
                <a:spcPts val="0"/>
              </a:spcAft>
              <a:buClrTx/>
              <a:buSzTx/>
              <a:buFontTx/>
              <a:buNone/>
              <a:tabLst/>
            </a:pPr>
            <a:endParaRPr kumimoji="0" lang="en-GB" sz="2800" b="0" i="0" u="none" strike="noStrike" cap="none" spc="0" normalizeH="0" baseline="0">
              <a:ln>
                <a:noFill/>
              </a:ln>
              <a:solidFill>
                <a:srgbClr val="000000"/>
              </a:solidFill>
              <a:effectLst/>
              <a:uFill>
                <a:solidFill>
                  <a:srgbClr val="000000"/>
                </a:solidFill>
              </a:uFill>
              <a:latin typeface="+mn-lt"/>
              <a:ea typeface="+mn-ea"/>
              <a:cs typeface="+mn-cs"/>
              <a:sym typeface="Arial"/>
            </a:endParaRPr>
          </a:p>
        </p:txBody>
      </p:sp>
      <p:cxnSp>
        <p:nvCxnSpPr>
          <p:cNvPr id="91" name="Straight Arrow Connector 90"/>
          <p:cNvCxnSpPr/>
          <p:nvPr/>
        </p:nvCxnSpPr>
        <p:spPr>
          <a:xfrm flipH="1">
            <a:off x="2845435" y="3717032"/>
            <a:ext cx="671577" cy="614716"/>
          </a:xfrm>
          <a:prstGeom prst="straightConnector1">
            <a:avLst/>
          </a:prstGeom>
          <a:noFill/>
          <a:ln w="25400" cap="flat">
            <a:solidFill>
              <a:srgbClr val="FF0000"/>
            </a:solidFill>
            <a:prstDash val="solid"/>
            <a:miter lim="400000"/>
            <a:tailEnd type="arrow"/>
          </a:ln>
          <a:effectLst/>
        </p:spPr>
        <p:style>
          <a:lnRef idx="0">
            <a:scrgbClr r="0" g="0" b="0"/>
          </a:lnRef>
          <a:fillRef idx="0">
            <a:scrgbClr r="0" g="0" b="0"/>
          </a:fillRef>
          <a:effectRef idx="0">
            <a:scrgbClr r="0" g="0" b="0"/>
          </a:effectRef>
          <a:fontRef idx="none"/>
        </p:style>
      </p:cxnSp>
      <p:grpSp>
        <p:nvGrpSpPr>
          <p:cNvPr id="92" name="Group 91"/>
          <p:cNvGrpSpPr/>
          <p:nvPr/>
        </p:nvGrpSpPr>
        <p:grpSpPr>
          <a:xfrm>
            <a:off x="2737484" y="4365104"/>
            <a:ext cx="217173" cy="671877"/>
            <a:chOff x="2026453" y="4366938"/>
            <a:chExt cx="217173" cy="671877"/>
          </a:xfrm>
        </p:grpSpPr>
        <p:pic>
          <p:nvPicPr>
            <p:cNvPr id="93" name="image-8.png"/>
            <p:cNvPicPr/>
            <p:nvPr/>
          </p:nvPicPr>
          <p:blipFill>
            <a:blip r:embed="rId3">
              <a:extLst/>
            </a:blip>
            <a:srcRect l="57806" t="42965" r="39341" b="53382"/>
            <a:stretch>
              <a:fillRect/>
            </a:stretch>
          </p:blipFill>
          <p:spPr>
            <a:xfrm>
              <a:off x="2027725" y="4824502"/>
              <a:ext cx="215901" cy="214313"/>
            </a:xfrm>
            <a:prstGeom prst="rect">
              <a:avLst/>
            </a:prstGeom>
            <a:ln w="12700">
              <a:miter lim="400000"/>
            </a:ln>
          </p:spPr>
        </p:pic>
        <p:pic>
          <p:nvPicPr>
            <p:cNvPr id="94" name="image-8.png"/>
            <p:cNvPicPr/>
            <p:nvPr/>
          </p:nvPicPr>
          <p:blipFill>
            <a:blip r:embed="rId3">
              <a:extLst/>
            </a:blip>
            <a:srcRect l="57806" t="42965" r="39341" b="53382"/>
            <a:stretch>
              <a:fillRect/>
            </a:stretch>
          </p:blipFill>
          <p:spPr>
            <a:xfrm>
              <a:off x="2026453" y="4366938"/>
              <a:ext cx="215901" cy="214313"/>
            </a:xfrm>
            <a:prstGeom prst="rect">
              <a:avLst/>
            </a:prstGeom>
            <a:ln w="12700">
              <a:miter lim="400000"/>
            </a:ln>
          </p:spPr>
        </p:pic>
        <p:pic>
          <p:nvPicPr>
            <p:cNvPr id="95" name="image-8.png"/>
            <p:cNvPicPr/>
            <p:nvPr/>
          </p:nvPicPr>
          <p:blipFill>
            <a:blip r:embed="rId3">
              <a:extLst/>
            </a:blip>
            <a:srcRect l="57806" t="42965" r="39341" b="53382"/>
            <a:stretch>
              <a:fillRect/>
            </a:stretch>
          </p:blipFill>
          <p:spPr>
            <a:xfrm>
              <a:off x="2026453" y="4598398"/>
              <a:ext cx="215901" cy="214313"/>
            </a:xfrm>
            <a:prstGeom prst="rect">
              <a:avLst/>
            </a:prstGeom>
            <a:ln w="12700">
              <a:miter lim="400000"/>
            </a:ln>
          </p:spPr>
        </p:pic>
      </p:grpSp>
      <p:sp>
        <p:nvSpPr>
          <p:cNvPr id="30" name="Oval 29"/>
          <p:cNvSpPr/>
          <p:nvPr/>
        </p:nvSpPr>
        <p:spPr>
          <a:xfrm rot="2731039">
            <a:off x="1602810" y="2462531"/>
            <a:ext cx="1074430" cy="513610"/>
          </a:xfrm>
          <a:prstGeom prst="ellipse">
            <a:avLst/>
          </a:prstGeom>
          <a:noFill/>
          <a:ln w="25400" cap="flat">
            <a:solidFill>
              <a:srgbClr val="FF0000"/>
            </a:solidFill>
            <a:prstDash val="solid"/>
            <a:round/>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t">
            <a:spAutoFit/>
          </a:bodyPr>
          <a:lstStyle/>
          <a:p>
            <a:pPr marL="0" marR="0" indent="0" algn="l" defTabSz="914400" rtl="0" fontAlgn="auto" latinLnBrk="1" hangingPunct="0">
              <a:lnSpc>
                <a:spcPct val="100000"/>
              </a:lnSpc>
              <a:spcBef>
                <a:spcPts val="0"/>
              </a:spcBef>
              <a:spcAft>
                <a:spcPts val="0"/>
              </a:spcAft>
              <a:buClrTx/>
              <a:buSzTx/>
              <a:buFontTx/>
              <a:buNone/>
              <a:tabLst/>
            </a:pPr>
            <a:endParaRPr kumimoji="0" lang="en-GB" sz="2800" b="0" i="0" u="none" strike="noStrike" cap="none" spc="0" normalizeH="0" baseline="0">
              <a:ln>
                <a:noFill/>
              </a:ln>
              <a:solidFill>
                <a:srgbClr val="000000"/>
              </a:solidFill>
              <a:effectLst/>
              <a:uFill>
                <a:solidFill>
                  <a:srgbClr val="000000"/>
                </a:solidFill>
              </a:uFill>
              <a:latin typeface="+mn-lt"/>
              <a:ea typeface="+mn-ea"/>
              <a:cs typeface="+mn-cs"/>
              <a:sym typeface="Arial"/>
            </a:endParaRPr>
          </a:p>
        </p:txBody>
      </p:sp>
      <p:grpSp>
        <p:nvGrpSpPr>
          <p:cNvPr id="3145" name="Group 3144"/>
          <p:cNvGrpSpPr/>
          <p:nvPr/>
        </p:nvGrpSpPr>
        <p:grpSpPr>
          <a:xfrm>
            <a:off x="2635131" y="2847743"/>
            <a:ext cx="1461757" cy="1624517"/>
            <a:chOff x="2635131" y="2825361"/>
            <a:chExt cx="1648837" cy="1646899"/>
          </a:xfrm>
        </p:grpSpPr>
        <p:cxnSp>
          <p:nvCxnSpPr>
            <p:cNvPr id="3141" name="Straight Connector 3140"/>
            <p:cNvCxnSpPr/>
            <p:nvPr/>
          </p:nvCxnSpPr>
          <p:spPr>
            <a:xfrm>
              <a:off x="2635131" y="2847743"/>
              <a:ext cx="1648837" cy="0"/>
            </a:xfrm>
            <a:prstGeom prst="line">
              <a:avLst/>
            </a:prstGeom>
            <a:noFill/>
            <a:ln w="25400" cap="flat">
              <a:solidFill>
                <a:srgbClr val="FF0000"/>
              </a:solidFill>
              <a:prstDash val="solid"/>
              <a:miter lim="400000"/>
            </a:ln>
            <a:effectLst/>
          </p:spPr>
          <p:style>
            <a:lnRef idx="0">
              <a:scrgbClr r="0" g="0" b="0"/>
            </a:lnRef>
            <a:fillRef idx="0">
              <a:scrgbClr r="0" g="0" b="0"/>
            </a:fillRef>
            <a:effectRef idx="0">
              <a:scrgbClr r="0" g="0" b="0"/>
            </a:effectRef>
            <a:fontRef idx="none"/>
          </p:style>
        </p:cxnSp>
        <p:cxnSp>
          <p:nvCxnSpPr>
            <p:cNvPr id="3143" name="Straight Arrow Connector 3142"/>
            <p:cNvCxnSpPr/>
            <p:nvPr/>
          </p:nvCxnSpPr>
          <p:spPr>
            <a:xfrm flipH="1">
              <a:off x="3459549" y="2825361"/>
              <a:ext cx="824419" cy="1646899"/>
            </a:xfrm>
            <a:prstGeom prst="straightConnector1">
              <a:avLst/>
            </a:prstGeom>
            <a:noFill/>
            <a:ln w="25400" cap="flat">
              <a:solidFill>
                <a:srgbClr val="FF0000"/>
              </a:solidFill>
              <a:prstDash val="solid"/>
              <a:miter lim="400000"/>
              <a:tailEnd type="arrow"/>
            </a:ln>
            <a:effectLst/>
          </p:spPr>
          <p:style>
            <a:lnRef idx="0">
              <a:scrgbClr r="0" g="0" b="0"/>
            </a:lnRef>
            <a:fillRef idx="0">
              <a:scrgbClr r="0" g="0" b="0"/>
            </a:fillRef>
            <a:effectRef idx="0">
              <a:scrgbClr r="0" g="0" b="0"/>
            </a:effectRef>
            <a:fontRef idx="none"/>
          </p:style>
        </p:cxnSp>
      </p:grpSp>
      <p:grpSp>
        <p:nvGrpSpPr>
          <p:cNvPr id="109" name="Group 108"/>
          <p:cNvGrpSpPr/>
          <p:nvPr/>
        </p:nvGrpSpPr>
        <p:grpSpPr>
          <a:xfrm>
            <a:off x="3119024" y="4358273"/>
            <a:ext cx="217173" cy="671877"/>
            <a:chOff x="2026453" y="4366938"/>
            <a:chExt cx="217173" cy="671877"/>
          </a:xfrm>
        </p:grpSpPr>
        <p:pic>
          <p:nvPicPr>
            <p:cNvPr id="110" name="image-8.png"/>
            <p:cNvPicPr/>
            <p:nvPr/>
          </p:nvPicPr>
          <p:blipFill>
            <a:blip r:embed="rId3">
              <a:extLst/>
            </a:blip>
            <a:srcRect l="57806" t="42965" r="39341" b="53382"/>
            <a:stretch>
              <a:fillRect/>
            </a:stretch>
          </p:blipFill>
          <p:spPr>
            <a:xfrm>
              <a:off x="2027725" y="4824502"/>
              <a:ext cx="215901" cy="214313"/>
            </a:xfrm>
            <a:prstGeom prst="rect">
              <a:avLst/>
            </a:prstGeom>
            <a:ln w="12700">
              <a:miter lim="400000"/>
            </a:ln>
          </p:spPr>
        </p:pic>
        <p:pic>
          <p:nvPicPr>
            <p:cNvPr id="111" name="image-8.png"/>
            <p:cNvPicPr/>
            <p:nvPr/>
          </p:nvPicPr>
          <p:blipFill>
            <a:blip r:embed="rId3">
              <a:extLst/>
            </a:blip>
            <a:srcRect l="57806" t="42965" r="39341" b="53382"/>
            <a:stretch>
              <a:fillRect/>
            </a:stretch>
          </p:blipFill>
          <p:spPr>
            <a:xfrm>
              <a:off x="2026453" y="4366938"/>
              <a:ext cx="215901" cy="214313"/>
            </a:xfrm>
            <a:prstGeom prst="rect">
              <a:avLst/>
            </a:prstGeom>
            <a:ln w="12700">
              <a:miter lim="400000"/>
            </a:ln>
          </p:spPr>
        </p:pic>
        <p:pic>
          <p:nvPicPr>
            <p:cNvPr id="112" name="image-8.png"/>
            <p:cNvPicPr/>
            <p:nvPr/>
          </p:nvPicPr>
          <p:blipFill>
            <a:blip r:embed="rId3">
              <a:extLst/>
            </a:blip>
            <a:srcRect l="57806" t="42965" r="39341" b="53382"/>
            <a:stretch>
              <a:fillRect/>
            </a:stretch>
          </p:blipFill>
          <p:spPr>
            <a:xfrm>
              <a:off x="2026453" y="4598398"/>
              <a:ext cx="215901" cy="214313"/>
            </a:xfrm>
            <a:prstGeom prst="rect">
              <a:avLst/>
            </a:prstGeom>
            <a:ln w="12700">
              <a:miter lim="400000"/>
            </a:ln>
          </p:spPr>
        </p:pic>
      </p:grpSp>
      <p:sp>
        <p:nvSpPr>
          <p:cNvPr id="113" name="TextBox 112"/>
          <p:cNvSpPr txBox="1"/>
          <p:nvPr/>
        </p:nvSpPr>
        <p:spPr>
          <a:xfrm>
            <a:off x="6764796" y="2420888"/>
            <a:ext cx="615516" cy="73866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1" hangingPunct="0">
              <a:lnSpc>
                <a:spcPct val="100000"/>
              </a:lnSpc>
              <a:spcBef>
                <a:spcPts val="0"/>
              </a:spcBef>
              <a:spcAft>
                <a:spcPts val="0"/>
              </a:spcAft>
              <a:buClrTx/>
              <a:buSzTx/>
              <a:buFontTx/>
              <a:buNone/>
              <a:tabLst/>
            </a:pPr>
            <a:r>
              <a:rPr lang="en-GB" sz="4800" dirty="0">
                <a:solidFill>
                  <a:schemeClr val="bg1"/>
                </a:solidFill>
              </a:rPr>
              <a:t>4</a:t>
            </a:r>
            <a:endParaRPr kumimoji="0" lang="en-GB" sz="4800" b="0" i="0" u="none" strike="noStrike" cap="none" spc="0" normalizeH="0" baseline="0" dirty="0">
              <a:ln>
                <a:noFill/>
              </a:ln>
              <a:solidFill>
                <a:schemeClr val="bg1"/>
              </a:solidFill>
              <a:effectLst/>
              <a:uFillTx/>
              <a:sym typeface="Helvetica"/>
            </a:endParaRPr>
          </a:p>
        </p:txBody>
      </p:sp>
      <p:sp>
        <p:nvSpPr>
          <p:cNvPr id="3146" name="Oval 3145"/>
          <p:cNvSpPr/>
          <p:nvPr/>
        </p:nvSpPr>
        <p:spPr>
          <a:xfrm>
            <a:off x="2664676" y="1988840"/>
            <a:ext cx="960288" cy="719957"/>
          </a:xfrm>
          <a:prstGeom prst="ellipse">
            <a:avLst/>
          </a:prstGeom>
          <a:noFill/>
          <a:ln w="25400" cap="flat">
            <a:solidFill>
              <a:schemeClr val="bg1"/>
            </a:solidFill>
            <a:prstDash val="solid"/>
            <a:round/>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t">
            <a:spAutoFit/>
          </a:bodyPr>
          <a:lstStyle/>
          <a:p>
            <a:pPr marL="0" marR="0" indent="0" algn="l" defTabSz="914400" rtl="0" fontAlgn="auto" latinLnBrk="1" hangingPunct="0">
              <a:lnSpc>
                <a:spcPct val="100000"/>
              </a:lnSpc>
              <a:spcBef>
                <a:spcPts val="0"/>
              </a:spcBef>
              <a:spcAft>
                <a:spcPts val="0"/>
              </a:spcAft>
              <a:buClrTx/>
              <a:buSzTx/>
              <a:buFontTx/>
              <a:buNone/>
              <a:tabLst/>
            </a:pPr>
            <a:endParaRPr kumimoji="0" lang="en-GB" sz="2800" b="0" i="0" u="none" strike="noStrike" cap="none" spc="0" normalizeH="0" baseline="0">
              <a:ln>
                <a:noFill/>
              </a:ln>
              <a:solidFill>
                <a:srgbClr val="000000"/>
              </a:solidFill>
              <a:effectLst/>
              <a:uFill>
                <a:solidFill>
                  <a:srgbClr val="000000"/>
                </a:solidFill>
              </a:uFill>
              <a:latin typeface="+mn-lt"/>
              <a:ea typeface="+mn-ea"/>
              <a:cs typeface="+mn-cs"/>
              <a:sym typeface="Arial"/>
            </a:endParaRPr>
          </a:p>
        </p:txBody>
      </p:sp>
      <p:grpSp>
        <p:nvGrpSpPr>
          <p:cNvPr id="3147" name="Group 3146"/>
          <p:cNvGrpSpPr/>
          <p:nvPr/>
        </p:nvGrpSpPr>
        <p:grpSpPr>
          <a:xfrm>
            <a:off x="4096887" y="4331748"/>
            <a:ext cx="214314" cy="711331"/>
            <a:chOff x="4096887" y="4331748"/>
            <a:chExt cx="214314" cy="711331"/>
          </a:xfrm>
        </p:grpSpPr>
        <p:pic>
          <p:nvPicPr>
            <p:cNvPr id="116" name="image-8.png"/>
            <p:cNvPicPr/>
            <p:nvPr/>
          </p:nvPicPr>
          <p:blipFill>
            <a:blip r:embed="rId3">
              <a:extLst/>
            </a:blip>
            <a:srcRect l="65200" t="52563" r="32101" b="43788"/>
            <a:stretch>
              <a:fillRect/>
            </a:stretch>
          </p:blipFill>
          <p:spPr>
            <a:xfrm>
              <a:off x="4096888" y="4331748"/>
              <a:ext cx="214313" cy="215900"/>
            </a:xfrm>
            <a:prstGeom prst="rect">
              <a:avLst/>
            </a:prstGeom>
            <a:ln w="12700" cap="flat">
              <a:noFill/>
              <a:miter lim="400000"/>
            </a:ln>
            <a:effectLst/>
          </p:spPr>
        </p:pic>
        <p:pic>
          <p:nvPicPr>
            <p:cNvPr id="117" name="image-8.png"/>
            <p:cNvPicPr/>
            <p:nvPr/>
          </p:nvPicPr>
          <p:blipFill>
            <a:blip r:embed="rId3">
              <a:extLst/>
            </a:blip>
            <a:srcRect l="65200" t="52563" r="32101" b="43788"/>
            <a:stretch>
              <a:fillRect/>
            </a:stretch>
          </p:blipFill>
          <p:spPr>
            <a:xfrm>
              <a:off x="4096888" y="4585627"/>
              <a:ext cx="214313" cy="215900"/>
            </a:xfrm>
            <a:prstGeom prst="rect">
              <a:avLst/>
            </a:prstGeom>
            <a:ln w="12700" cap="flat">
              <a:noFill/>
              <a:miter lim="400000"/>
            </a:ln>
            <a:effectLst/>
          </p:spPr>
        </p:pic>
        <p:pic>
          <p:nvPicPr>
            <p:cNvPr id="118" name="image-8.png"/>
            <p:cNvPicPr/>
            <p:nvPr/>
          </p:nvPicPr>
          <p:blipFill>
            <a:blip r:embed="rId3">
              <a:extLst/>
            </a:blip>
            <a:srcRect l="65200" t="52563" r="32101" b="43788"/>
            <a:stretch>
              <a:fillRect/>
            </a:stretch>
          </p:blipFill>
          <p:spPr>
            <a:xfrm>
              <a:off x="4096887" y="4827179"/>
              <a:ext cx="214313" cy="215900"/>
            </a:xfrm>
            <a:prstGeom prst="rect">
              <a:avLst/>
            </a:prstGeom>
            <a:ln w="12700" cap="flat">
              <a:noFill/>
              <a:miter lim="400000"/>
            </a:ln>
            <a:effectLst/>
          </p:spPr>
        </p:pic>
      </p:grpSp>
      <p:cxnSp>
        <p:nvCxnSpPr>
          <p:cNvPr id="3149" name="Straight Arrow Connector 3148"/>
          <p:cNvCxnSpPr/>
          <p:nvPr/>
        </p:nvCxnSpPr>
        <p:spPr>
          <a:xfrm>
            <a:off x="3624963" y="2621077"/>
            <a:ext cx="579080" cy="1546890"/>
          </a:xfrm>
          <a:prstGeom prst="straightConnector1">
            <a:avLst/>
          </a:prstGeom>
          <a:noFill/>
          <a:ln w="25400" cap="flat">
            <a:solidFill>
              <a:srgbClr val="FFFFFF"/>
            </a:solidFill>
            <a:prstDash val="solid"/>
            <a:miter lim="400000"/>
            <a:tailEnd type="arrow"/>
          </a:ln>
          <a:effectLst/>
        </p:spPr>
        <p:style>
          <a:lnRef idx="0">
            <a:scrgbClr r="0" g="0" b="0"/>
          </a:lnRef>
          <a:fillRef idx="0">
            <a:scrgbClr r="0" g="0" b="0"/>
          </a:fillRef>
          <a:effectRef idx="0">
            <a:scrgbClr r="0" g="0" b="0"/>
          </a:effectRef>
          <a:fontRef idx="none"/>
        </p:style>
      </p:cxnSp>
      <p:sp>
        <p:nvSpPr>
          <p:cNvPr id="122" name="TextBox 121"/>
          <p:cNvSpPr txBox="1"/>
          <p:nvPr/>
        </p:nvSpPr>
        <p:spPr>
          <a:xfrm>
            <a:off x="7256022" y="2402304"/>
            <a:ext cx="615516" cy="738664"/>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1" hangingPunct="0">
              <a:lnSpc>
                <a:spcPct val="100000"/>
              </a:lnSpc>
              <a:spcBef>
                <a:spcPts val="0"/>
              </a:spcBef>
              <a:spcAft>
                <a:spcPts val="0"/>
              </a:spcAft>
              <a:buClrTx/>
              <a:buSzTx/>
              <a:buFontTx/>
              <a:buNone/>
              <a:tabLst/>
            </a:pPr>
            <a:r>
              <a:rPr lang="en-GB" sz="4800" dirty="0" smtClean="0">
                <a:solidFill>
                  <a:schemeClr val="bg1"/>
                </a:solidFill>
              </a:rPr>
              <a:t>1</a:t>
            </a:r>
            <a:endParaRPr kumimoji="0" lang="en-GB" sz="4800" b="0" i="0" u="none" strike="noStrike" cap="none" spc="0" normalizeH="0" baseline="0" dirty="0">
              <a:ln>
                <a:noFill/>
              </a:ln>
              <a:solidFill>
                <a:schemeClr val="bg1"/>
              </a:solidFill>
              <a:effectLst/>
              <a:uFillTx/>
              <a:sym typeface="Helvetica"/>
            </a:endParaRPr>
          </a:p>
        </p:txBody>
      </p:sp>
      <p:sp>
        <p:nvSpPr>
          <p:cNvPr id="73" name="TextBox 72"/>
          <p:cNvSpPr txBox="1"/>
          <p:nvPr/>
        </p:nvSpPr>
        <p:spPr>
          <a:xfrm>
            <a:off x="8064388" y="6237312"/>
            <a:ext cx="792088" cy="307777"/>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1" hangingPunct="0">
              <a:lnSpc>
                <a:spcPct val="100000"/>
              </a:lnSpc>
              <a:spcBef>
                <a:spcPts val="0"/>
              </a:spcBef>
              <a:spcAft>
                <a:spcPts val="0"/>
              </a:spcAft>
              <a:buClrTx/>
              <a:buSzTx/>
              <a:buFontTx/>
              <a:buNone/>
              <a:tabLst/>
            </a:pPr>
            <a:r>
              <a:rPr kumimoji="0" lang="en-GB" sz="2000" b="1" i="0" u="none" strike="noStrike" cap="none" spc="0" normalizeH="0" baseline="0" dirty="0" smtClean="0">
                <a:ln>
                  <a:noFill/>
                </a:ln>
                <a:solidFill>
                  <a:srgbClr val="000000"/>
                </a:solidFill>
                <a:effectLst/>
                <a:uFillTx/>
                <a:latin typeface="Helvetica"/>
                <a:ea typeface="Helvetica"/>
                <a:cs typeface="Helvetica"/>
                <a:sym typeface="Helvetica"/>
              </a:rPr>
              <a:t>Year 4</a:t>
            </a:r>
            <a:endParaRPr kumimoji="0" lang="en-GB" sz="2000" b="1" i="0" u="none" strike="noStrike" cap="none" spc="0" normalizeH="0" baseline="0" dirty="0">
              <a:ln>
                <a:noFill/>
              </a:ln>
              <a:solidFill>
                <a:srgbClr val="000000"/>
              </a:solidFill>
              <a:effectLst/>
              <a:uFillTx/>
              <a:latin typeface="Helvetica"/>
              <a:ea typeface="Helvetica"/>
              <a:cs typeface="Helvetica"/>
              <a:sym typeface="Helvetica"/>
            </a:endParaRPr>
          </a:p>
        </p:txBody>
      </p:sp>
      <p:sp>
        <p:nvSpPr>
          <p:cNvPr id="8" name="Rounded Rectangle 7"/>
          <p:cNvSpPr/>
          <p:nvPr/>
        </p:nvSpPr>
        <p:spPr>
          <a:xfrm>
            <a:off x="1365774" y="4331748"/>
            <a:ext cx="3062210" cy="240838"/>
          </a:xfrm>
          <a:prstGeom prst="roundRect">
            <a:avLst/>
          </a:prstGeom>
          <a:noFill/>
          <a:ln w="38100" cap="flat">
            <a:solidFill>
              <a:schemeClr val="tx1"/>
            </a:solidFill>
            <a:prstDash val="dash"/>
            <a:round/>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50800" tIns="50800" rIns="50800" bIns="50800" numCol="1" spcCol="38100" rtlCol="0" anchor="t">
            <a:spAutoFit/>
          </a:bodyPr>
          <a:lstStyle/>
          <a:p>
            <a:pPr marL="0" marR="0" indent="0" algn="l" defTabSz="914400" rtl="0" fontAlgn="auto" latinLnBrk="1" hangingPunct="0">
              <a:lnSpc>
                <a:spcPct val="100000"/>
              </a:lnSpc>
              <a:spcBef>
                <a:spcPts val="0"/>
              </a:spcBef>
              <a:spcAft>
                <a:spcPts val="0"/>
              </a:spcAft>
              <a:buClrTx/>
              <a:buSzTx/>
              <a:buFontTx/>
              <a:buNone/>
              <a:tabLst/>
            </a:pPr>
            <a:endParaRPr kumimoji="0" lang="en-GB" sz="2800" b="0" i="0" u="none" strike="noStrike" cap="none" spc="0" normalizeH="0" baseline="0">
              <a:ln>
                <a:noFill/>
              </a:ln>
              <a:solidFill>
                <a:srgbClr val="000000"/>
              </a:solidFill>
              <a:effectLst/>
              <a:uFill>
                <a:solidFill>
                  <a:srgbClr val="000000"/>
                </a:solidFill>
              </a:uFill>
              <a:latin typeface="+mn-lt"/>
              <a:ea typeface="+mn-ea"/>
              <a:cs typeface="+mn-cs"/>
              <a:sym typeface="Arial"/>
            </a:endParaRPr>
          </a:p>
        </p:txBody>
      </p:sp>
      <p:pic>
        <p:nvPicPr>
          <p:cNvPr id="74" name="Picture 7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72400" y="260648"/>
            <a:ext cx="718693" cy="718693"/>
          </a:xfrm>
          <a:prstGeom prst="rect">
            <a:avLst/>
          </a:prstGeom>
        </p:spPr>
      </p:pic>
    </p:spTree>
    <p:extLst>
      <p:ext uri="{BB962C8B-B14F-4D97-AF65-F5344CB8AC3E}">
        <p14:creationId xmlns:p14="http://schemas.microsoft.com/office/powerpoint/2010/main" val="1539975164"/>
      </p:ext>
    </p:extLst>
  </p:cSld>
  <p:clrMapOvr>
    <a:masterClrMapping/>
  </p:clrMapOvr>
  <p:transition/>
  <p:timing>
    <p:tnLst>
      <p:par>
        <p:cTn id="1" dur="indefinite" restart="never" fill="hold"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3167"/>
                                        </p:tgtEl>
                                        <p:attrNameLst>
                                          <p:attrName>style.visibility</p:attrName>
                                        </p:attrNameLst>
                                      </p:cBhvr>
                                      <p:to>
                                        <p:strVal val="visible"/>
                                      </p:to>
                                    </p:set>
                                    <p:animEffect transition="in" filter="fade">
                                      <p:cBhvr>
                                        <p:cTn id="7" dur="1000"/>
                                        <p:tgtEl>
                                          <p:spTgt spid="3167"/>
                                        </p:tgtEl>
                                      </p:cBhvr>
                                    </p:animEffect>
                                    <p:anim calcmode="lin" valueType="num">
                                      <p:cBhvr>
                                        <p:cTn id="8" dur="1000" fill="hold"/>
                                        <p:tgtEl>
                                          <p:spTgt spid="3167"/>
                                        </p:tgtEl>
                                        <p:attrNameLst>
                                          <p:attrName>ppt_x</p:attrName>
                                        </p:attrNameLst>
                                      </p:cBhvr>
                                      <p:tavLst>
                                        <p:tav tm="0">
                                          <p:val>
                                            <p:strVal val="#ppt_x"/>
                                          </p:val>
                                        </p:tav>
                                        <p:tav tm="100000">
                                          <p:val>
                                            <p:strVal val="#ppt_x"/>
                                          </p:val>
                                        </p:tav>
                                      </p:tavLst>
                                    </p:anim>
                                    <p:anim calcmode="lin" valueType="num">
                                      <p:cBhvr>
                                        <p:cTn id="9" dur="1000" fill="hold"/>
                                        <p:tgtEl>
                                          <p:spTgt spid="3167"/>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0"/>
                                  </p:stCondLst>
                                  <p:childTnLst>
                                    <p:set>
                                      <p:cBhvr>
                                        <p:cTn id="11" dur="1" fill="hold">
                                          <p:stCondLst>
                                            <p:cond delay="0"/>
                                          </p:stCondLst>
                                        </p:cTn>
                                        <p:tgtEl>
                                          <p:spTgt spid="3162"/>
                                        </p:tgtEl>
                                        <p:attrNameLst>
                                          <p:attrName>style.visibility</p:attrName>
                                        </p:attrNameLst>
                                      </p:cBhvr>
                                      <p:to>
                                        <p:strVal val="visible"/>
                                      </p:to>
                                    </p:set>
                                    <p:animEffect transition="in" filter="fade">
                                      <p:cBhvr>
                                        <p:cTn id="12" dur="1000"/>
                                        <p:tgtEl>
                                          <p:spTgt spid="3162"/>
                                        </p:tgtEl>
                                      </p:cBhvr>
                                    </p:animEffect>
                                    <p:anim calcmode="lin" valueType="num">
                                      <p:cBhvr>
                                        <p:cTn id="13" dur="1000" fill="hold"/>
                                        <p:tgtEl>
                                          <p:spTgt spid="3162"/>
                                        </p:tgtEl>
                                        <p:attrNameLst>
                                          <p:attrName>ppt_x</p:attrName>
                                        </p:attrNameLst>
                                      </p:cBhvr>
                                      <p:tavLst>
                                        <p:tav tm="0">
                                          <p:val>
                                            <p:strVal val="#ppt_x"/>
                                          </p:val>
                                        </p:tav>
                                        <p:tav tm="100000">
                                          <p:val>
                                            <p:strVal val="#ppt_x"/>
                                          </p:val>
                                        </p:tav>
                                      </p:tavLst>
                                    </p:anim>
                                    <p:anim calcmode="lin" valueType="num">
                                      <p:cBhvr>
                                        <p:cTn id="14" dur="1000" fill="hold"/>
                                        <p:tgtEl>
                                          <p:spTgt spid="3162"/>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69"/>
                                        </p:tgtEl>
                                        <p:attrNameLst>
                                          <p:attrName>style.visibility</p:attrName>
                                        </p:attrNameLst>
                                      </p:cBhvr>
                                      <p:to>
                                        <p:strVal val="visible"/>
                                      </p:to>
                                    </p:set>
                                    <p:animEffect transition="in" filter="fade">
                                      <p:cBhvr>
                                        <p:cTn id="17" dur="1000"/>
                                        <p:tgtEl>
                                          <p:spTgt spid="69"/>
                                        </p:tgtEl>
                                      </p:cBhvr>
                                    </p:animEffect>
                                    <p:anim calcmode="lin" valueType="num">
                                      <p:cBhvr>
                                        <p:cTn id="18" dur="1000" fill="hold"/>
                                        <p:tgtEl>
                                          <p:spTgt spid="69"/>
                                        </p:tgtEl>
                                        <p:attrNameLst>
                                          <p:attrName>ppt_x</p:attrName>
                                        </p:attrNameLst>
                                      </p:cBhvr>
                                      <p:tavLst>
                                        <p:tav tm="0">
                                          <p:val>
                                            <p:strVal val="#ppt_x"/>
                                          </p:val>
                                        </p:tav>
                                        <p:tav tm="100000">
                                          <p:val>
                                            <p:strVal val="#ppt_x"/>
                                          </p:val>
                                        </p:tav>
                                      </p:tavLst>
                                    </p:anim>
                                    <p:anim calcmode="lin" valueType="num">
                                      <p:cBhvr>
                                        <p:cTn id="19" dur="1000" fill="hold"/>
                                        <p:tgtEl>
                                          <p:spTgt spid="69"/>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0"/>
                                  </p:stCondLst>
                                  <p:childTnLst>
                                    <p:set>
                                      <p:cBhvr>
                                        <p:cTn id="21" dur="1" fill="hold">
                                          <p:stCondLst>
                                            <p:cond delay="0"/>
                                          </p:stCondLst>
                                        </p:cTn>
                                        <p:tgtEl>
                                          <p:spTgt spid="68"/>
                                        </p:tgtEl>
                                        <p:attrNameLst>
                                          <p:attrName>style.visibility</p:attrName>
                                        </p:attrNameLst>
                                      </p:cBhvr>
                                      <p:to>
                                        <p:strVal val="visible"/>
                                      </p:to>
                                    </p:set>
                                    <p:animEffect transition="in" filter="fade">
                                      <p:cBhvr>
                                        <p:cTn id="22" dur="1000"/>
                                        <p:tgtEl>
                                          <p:spTgt spid="68"/>
                                        </p:tgtEl>
                                      </p:cBhvr>
                                    </p:animEffect>
                                    <p:anim calcmode="lin" valueType="num">
                                      <p:cBhvr>
                                        <p:cTn id="23" dur="1000" fill="hold"/>
                                        <p:tgtEl>
                                          <p:spTgt spid="68"/>
                                        </p:tgtEl>
                                        <p:attrNameLst>
                                          <p:attrName>ppt_x</p:attrName>
                                        </p:attrNameLst>
                                      </p:cBhvr>
                                      <p:tavLst>
                                        <p:tav tm="0">
                                          <p:val>
                                            <p:strVal val="#ppt_x"/>
                                          </p:val>
                                        </p:tav>
                                        <p:tav tm="100000">
                                          <p:val>
                                            <p:strVal val="#ppt_x"/>
                                          </p:val>
                                        </p:tav>
                                      </p:tavLst>
                                    </p:anim>
                                    <p:anim calcmode="lin" valueType="num">
                                      <p:cBhvr>
                                        <p:cTn id="24" dur="1000" fill="hold"/>
                                        <p:tgtEl>
                                          <p:spTgt spid="68"/>
                                        </p:tgtEl>
                                        <p:attrNameLst>
                                          <p:attrName>ppt_y</p:attrName>
                                        </p:attrNameLst>
                                      </p:cBhvr>
                                      <p:tavLst>
                                        <p:tav tm="0">
                                          <p:val>
                                            <p:strVal val="#ppt_y+.1"/>
                                          </p:val>
                                        </p:tav>
                                        <p:tav tm="100000">
                                          <p:val>
                                            <p:strVal val="#ppt_y"/>
                                          </p:val>
                                        </p:tav>
                                      </p:tavLst>
                                    </p:anim>
                                  </p:childTnLst>
                                </p:cTn>
                              </p:par>
                              <p:par>
                                <p:cTn id="25" presetID="42" presetClass="entr" presetSubtype="0" fill="hold" nodeType="withEffect">
                                  <p:stCondLst>
                                    <p:cond delay="0"/>
                                  </p:stCondLst>
                                  <p:childTnLst>
                                    <p:set>
                                      <p:cBhvr>
                                        <p:cTn id="26" dur="1" fill="hold">
                                          <p:stCondLst>
                                            <p:cond delay="0"/>
                                          </p:stCondLst>
                                        </p:cTn>
                                        <p:tgtEl>
                                          <p:spTgt spid="71"/>
                                        </p:tgtEl>
                                        <p:attrNameLst>
                                          <p:attrName>style.visibility</p:attrName>
                                        </p:attrNameLst>
                                      </p:cBhvr>
                                      <p:to>
                                        <p:strVal val="visible"/>
                                      </p:to>
                                    </p:set>
                                    <p:animEffect transition="in" filter="fade">
                                      <p:cBhvr>
                                        <p:cTn id="27" dur="1000"/>
                                        <p:tgtEl>
                                          <p:spTgt spid="71"/>
                                        </p:tgtEl>
                                      </p:cBhvr>
                                    </p:animEffect>
                                    <p:anim calcmode="lin" valueType="num">
                                      <p:cBhvr>
                                        <p:cTn id="28" dur="1000" fill="hold"/>
                                        <p:tgtEl>
                                          <p:spTgt spid="71"/>
                                        </p:tgtEl>
                                        <p:attrNameLst>
                                          <p:attrName>ppt_x</p:attrName>
                                        </p:attrNameLst>
                                      </p:cBhvr>
                                      <p:tavLst>
                                        <p:tav tm="0">
                                          <p:val>
                                            <p:strVal val="#ppt_x"/>
                                          </p:val>
                                        </p:tav>
                                        <p:tav tm="100000">
                                          <p:val>
                                            <p:strVal val="#ppt_x"/>
                                          </p:val>
                                        </p:tav>
                                      </p:tavLst>
                                    </p:anim>
                                    <p:anim calcmode="lin" valueType="num">
                                      <p:cBhvr>
                                        <p:cTn id="29" dur="1000" fill="hold"/>
                                        <p:tgtEl>
                                          <p:spTgt spid="71"/>
                                        </p:tgtEl>
                                        <p:attrNameLst>
                                          <p:attrName>ppt_y</p:attrName>
                                        </p:attrNameLst>
                                      </p:cBhvr>
                                      <p:tavLst>
                                        <p:tav tm="0">
                                          <p:val>
                                            <p:strVal val="#ppt_y+.1"/>
                                          </p:val>
                                        </p:tav>
                                        <p:tav tm="100000">
                                          <p:val>
                                            <p:strVal val="#ppt_y"/>
                                          </p:val>
                                        </p:tav>
                                      </p:tavLst>
                                    </p:anim>
                                  </p:childTnLst>
                                </p:cTn>
                              </p:par>
                              <p:par>
                                <p:cTn id="30" presetID="42" presetClass="entr" presetSubtype="0" fill="hold" nodeType="withEffect">
                                  <p:stCondLst>
                                    <p:cond delay="0"/>
                                  </p:stCondLst>
                                  <p:childTnLst>
                                    <p:set>
                                      <p:cBhvr>
                                        <p:cTn id="31" dur="1" fill="hold">
                                          <p:stCondLst>
                                            <p:cond delay="0"/>
                                          </p:stCondLst>
                                        </p:cTn>
                                        <p:tgtEl>
                                          <p:spTgt spid="40"/>
                                        </p:tgtEl>
                                        <p:attrNameLst>
                                          <p:attrName>style.visibility</p:attrName>
                                        </p:attrNameLst>
                                      </p:cBhvr>
                                      <p:to>
                                        <p:strVal val="visible"/>
                                      </p:to>
                                    </p:set>
                                    <p:animEffect transition="in" filter="fade">
                                      <p:cBhvr>
                                        <p:cTn id="32" dur="1000"/>
                                        <p:tgtEl>
                                          <p:spTgt spid="40"/>
                                        </p:tgtEl>
                                      </p:cBhvr>
                                    </p:animEffect>
                                    <p:anim calcmode="lin" valueType="num">
                                      <p:cBhvr>
                                        <p:cTn id="33" dur="1000" fill="hold"/>
                                        <p:tgtEl>
                                          <p:spTgt spid="40"/>
                                        </p:tgtEl>
                                        <p:attrNameLst>
                                          <p:attrName>ppt_x</p:attrName>
                                        </p:attrNameLst>
                                      </p:cBhvr>
                                      <p:tavLst>
                                        <p:tav tm="0">
                                          <p:val>
                                            <p:strVal val="#ppt_x"/>
                                          </p:val>
                                        </p:tav>
                                        <p:tav tm="100000">
                                          <p:val>
                                            <p:strVal val="#ppt_x"/>
                                          </p:val>
                                        </p:tav>
                                      </p:tavLst>
                                    </p:anim>
                                    <p:anim calcmode="lin" valueType="num">
                                      <p:cBhvr>
                                        <p:cTn id="34" dur="1000" fill="hold"/>
                                        <p:tgtEl>
                                          <p:spTgt spid="40"/>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41"/>
                                        </p:tgtEl>
                                        <p:attrNameLst>
                                          <p:attrName>style.visibility</p:attrName>
                                        </p:attrNameLst>
                                      </p:cBhvr>
                                      <p:to>
                                        <p:strVal val="visible"/>
                                      </p:to>
                                    </p:set>
                                    <p:animEffect transition="in" filter="fade">
                                      <p:cBhvr>
                                        <p:cTn id="37" dur="1000"/>
                                        <p:tgtEl>
                                          <p:spTgt spid="41"/>
                                        </p:tgtEl>
                                      </p:cBhvr>
                                    </p:animEffect>
                                    <p:anim calcmode="lin" valueType="num">
                                      <p:cBhvr>
                                        <p:cTn id="38" dur="1000" fill="hold"/>
                                        <p:tgtEl>
                                          <p:spTgt spid="41"/>
                                        </p:tgtEl>
                                        <p:attrNameLst>
                                          <p:attrName>ppt_x</p:attrName>
                                        </p:attrNameLst>
                                      </p:cBhvr>
                                      <p:tavLst>
                                        <p:tav tm="0">
                                          <p:val>
                                            <p:strVal val="#ppt_x"/>
                                          </p:val>
                                        </p:tav>
                                        <p:tav tm="100000">
                                          <p:val>
                                            <p:strVal val="#ppt_x"/>
                                          </p:val>
                                        </p:tav>
                                      </p:tavLst>
                                    </p:anim>
                                    <p:anim calcmode="lin" valueType="num">
                                      <p:cBhvr>
                                        <p:cTn id="39" dur="1000" fill="hold"/>
                                        <p:tgtEl>
                                          <p:spTgt spid="41"/>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42"/>
                                        </p:tgtEl>
                                        <p:attrNameLst>
                                          <p:attrName>style.visibility</p:attrName>
                                        </p:attrNameLst>
                                      </p:cBhvr>
                                      <p:to>
                                        <p:strVal val="visible"/>
                                      </p:to>
                                    </p:set>
                                    <p:animEffect transition="in" filter="fade">
                                      <p:cBhvr>
                                        <p:cTn id="42" dur="1000"/>
                                        <p:tgtEl>
                                          <p:spTgt spid="42"/>
                                        </p:tgtEl>
                                      </p:cBhvr>
                                    </p:animEffect>
                                    <p:anim calcmode="lin" valueType="num">
                                      <p:cBhvr>
                                        <p:cTn id="43" dur="1000" fill="hold"/>
                                        <p:tgtEl>
                                          <p:spTgt spid="42"/>
                                        </p:tgtEl>
                                        <p:attrNameLst>
                                          <p:attrName>ppt_x</p:attrName>
                                        </p:attrNameLst>
                                      </p:cBhvr>
                                      <p:tavLst>
                                        <p:tav tm="0">
                                          <p:val>
                                            <p:strVal val="#ppt_x"/>
                                          </p:val>
                                        </p:tav>
                                        <p:tav tm="100000">
                                          <p:val>
                                            <p:strVal val="#ppt_x"/>
                                          </p:val>
                                        </p:tav>
                                      </p:tavLst>
                                    </p:anim>
                                    <p:anim calcmode="lin" valueType="num">
                                      <p:cBhvr>
                                        <p:cTn id="44" dur="1000" fill="hold"/>
                                        <p:tgtEl>
                                          <p:spTgt spid="42"/>
                                        </p:tgtEl>
                                        <p:attrNameLst>
                                          <p:attrName>ppt_y</p:attrName>
                                        </p:attrNameLst>
                                      </p:cBhvr>
                                      <p:tavLst>
                                        <p:tav tm="0">
                                          <p:val>
                                            <p:strVal val="#ppt_y+.1"/>
                                          </p:val>
                                        </p:tav>
                                        <p:tav tm="100000">
                                          <p:val>
                                            <p:strVal val="#ppt_y"/>
                                          </p:val>
                                        </p:tav>
                                      </p:tavLst>
                                    </p:anim>
                                  </p:childTnLst>
                                </p:cTn>
                              </p:par>
                              <p:par>
                                <p:cTn id="45" presetID="2" presetClass="entr" presetSubtype="4" fill="hold" nodeType="withEffect">
                                  <p:stCondLst>
                                    <p:cond delay="0"/>
                                  </p:stCondLst>
                                  <p:childTnLst>
                                    <p:set>
                                      <p:cBhvr>
                                        <p:cTn id="46" dur="1" fill="hold">
                                          <p:stCondLst>
                                            <p:cond delay="0"/>
                                          </p:stCondLst>
                                        </p:cTn>
                                        <p:tgtEl>
                                          <p:spTgt spid="38"/>
                                        </p:tgtEl>
                                        <p:attrNameLst>
                                          <p:attrName>style.visibility</p:attrName>
                                        </p:attrNameLst>
                                      </p:cBhvr>
                                      <p:to>
                                        <p:strVal val="visible"/>
                                      </p:to>
                                    </p:set>
                                    <p:anim calcmode="lin" valueType="num">
                                      <p:cBhvr additive="base">
                                        <p:cTn id="47" dur="500" fill="hold"/>
                                        <p:tgtEl>
                                          <p:spTgt spid="38"/>
                                        </p:tgtEl>
                                        <p:attrNameLst>
                                          <p:attrName>ppt_x</p:attrName>
                                        </p:attrNameLst>
                                      </p:cBhvr>
                                      <p:tavLst>
                                        <p:tav tm="0">
                                          <p:val>
                                            <p:strVal val="#ppt_x"/>
                                          </p:val>
                                        </p:tav>
                                        <p:tav tm="100000">
                                          <p:val>
                                            <p:strVal val="#ppt_x"/>
                                          </p:val>
                                        </p:tav>
                                      </p:tavLst>
                                    </p:anim>
                                    <p:anim calcmode="lin" valueType="num">
                                      <p:cBhvr additive="base">
                                        <p:cTn id="48"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2"/>
                                        </p:tgtEl>
                                        <p:attrNameLst>
                                          <p:attrName>style.visibility</p:attrName>
                                        </p:attrNameLst>
                                      </p:cBhvr>
                                      <p:to>
                                        <p:strVal val="visible"/>
                                      </p:to>
                                    </p:set>
                                    <p:animEffect transition="in" filter="fade">
                                      <p:cBhvr>
                                        <p:cTn id="53" dur="500"/>
                                        <p:tgtEl>
                                          <p:spTgt spid="2"/>
                                        </p:tgtEl>
                                      </p:cBhvr>
                                    </p:animEffect>
                                  </p:childTnLst>
                                </p:cTn>
                              </p:par>
                              <p:par>
                                <p:cTn id="54" presetID="10" presetClass="entr" presetSubtype="0" fill="hold" nodeType="withEffect">
                                  <p:stCondLst>
                                    <p:cond delay="0"/>
                                  </p:stCondLst>
                                  <p:childTnLst>
                                    <p:set>
                                      <p:cBhvr>
                                        <p:cTn id="55" dur="1" fill="hold">
                                          <p:stCondLst>
                                            <p:cond delay="0"/>
                                          </p:stCondLst>
                                        </p:cTn>
                                        <p:tgtEl>
                                          <p:spTgt spid="9"/>
                                        </p:tgtEl>
                                        <p:attrNameLst>
                                          <p:attrName>style.visibility</p:attrName>
                                        </p:attrNameLst>
                                      </p:cBhvr>
                                      <p:to>
                                        <p:strVal val="visible"/>
                                      </p:to>
                                    </p:set>
                                    <p:animEffect transition="in" filter="fade">
                                      <p:cBhvr>
                                        <p:cTn id="56" dur="500"/>
                                        <p:tgtEl>
                                          <p:spTgt spid="9"/>
                                        </p:tgtEl>
                                      </p:cBhvr>
                                    </p:animEffect>
                                  </p:childTnLst>
                                </p:cTn>
                              </p:par>
                              <p:par>
                                <p:cTn id="57" presetID="10" presetClass="entr" presetSubtype="0" fill="hold" nodeType="withEffect">
                                  <p:stCondLst>
                                    <p:cond delay="0"/>
                                  </p:stCondLst>
                                  <p:childTnLst>
                                    <p:set>
                                      <p:cBhvr>
                                        <p:cTn id="58" dur="1" fill="hold">
                                          <p:stCondLst>
                                            <p:cond delay="0"/>
                                          </p:stCondLst>
                                        </p:cTn>
                                        <p:tgtEl>
                                          <p:spTgt spid="7"/>
                                        </p:tgtEl>
                                        <p:attrNameLst>
                                          <p:attrName>style.visibility</p:attrName>
                                        </p:attrNameLst>
                                      </p:cBhvr>
                                      <p:to>
                                        <p:strVal val="visible"/>
                                      </p:to>
                                    </p:set>
                                    <p:animEffect transition="in" filter="fade">
                                      <p:cBhvr>
                                        <p:cTn id="59" dur="500"/>
                                        <p:tgtEl>
                                          <p:spTgt spid="7"/>
                                        </p:tgtEl>
                                      </p:cBhvr>
                                    </p:animEffect>
                                  </p:childTnLst>
                                </p:cTn>
                              </p:par>
                            </p:childTnLst>
                          </p:cTn>
                        </p:par>
                      </p:childTnLst>
                    </p:cTn>
                  </p:par>
                  <p:par>
                    <p:cTn id="60" fill="hold">
                      <p:stCondLst>
                        <p:cond delay="indefinite"/>
                      </p:stCondLst>
                      <p:childTnLst>
                        <p:par>
                          <p:cTn id="61" fill="hold">
                            <p:stCondLst>
                              <p:cond delay="0"/>
                            </p:stCondLst>
                            <p:childTnLst>
                              <p:par>
                                <p:cTn id="62" presetID="42" presetClass="entr" presetSubtype="0" fill="hold" grpId="0" nodeType="clickEffect">
                                  <p:stCondLst>
                                    <p:cond delay="0"/>
                                  </p:stCondLst>
                                  <p:childTnLst>
                                    <p:set>
                                      <p:cBhvr>
                                        <p:cTn id="63" dur="1" fill="hold">
                                          <p:stCondLst>
                                            <p:cond delay="0"/>
                                          </p:stCondLst>
                                        </p:cTn>
                                        <p:tgtEl>
                                          <p:spTgt spid="59"/>
                                        </p:tgtEl>
                                        <p:attrNameLst>
                                          <p:attrName>style.visibility</p:attrName>
                                        </p:attrNameLst>
                                      </p:cBhvr>
                                      <p:to>
                                        <p:strVal val="visible"/>
                                      </p:to>
                                    </p:set>
                                    <p:animEffect transition="in" filter="fade">
                                      <p:cBhvr>
                                        <p:cTn id="64" dur="600"/>
                                        <p:tgtEl>
                                          <p:spTgt spid="59"/>
                                        </p:tgtEl>
                                      </p:cBhvr>
                                    </p:animEffect>
                                    <p:anim calcmode="lin" valueType="num">
                                      <p:cBhvr>
                                        <p:cTn id="65" dur="600" fill="hold"/>
                                        <p:tgtEl>
                                          <p:spTgt spid="59"/>
                                        </p:tgtEl>
                                        <p:attrNameLst>
                                          <p:attrName>ppt_x</p:attrName>
                                        </p:attrNameLst>
                                      </p:cBhvr>
                                      <p:tavLst>
                                        <p:tav tm="0">
                                          <p:val>
                                            <p:strVal val="#ppt_x"/>
                                          </p:val>
                                        </p:tav>
                                        <p:tav tm="100000">
                                          <p:val>
                                            <p:strVal val="#ppt_x"/>
                                          </p:val>
                                        </p:tav>
                                      </p:tavLst>
                                    </p:anim>
                                    <p:anim calcmode="lin" valueType="num">
                                      <p:cBhvr>
                                        <p:cTn id="66" dur="600" fill="hold"/>
                                        <p:tgtEl>
                                          <p:spTgt spid="59"/>
                                        </p:tgtEl>
                                        <p:attrNameLst>
                                          <p:attrName>ppt_y</p:attrName>
                                        </p:attrNameLst>
                                      </p:cBhvr>
                                      <p:tavLst>
                                        <p:tav tm="0">
                                          <p:val>
                                            <p:strVal val="#ppt_y+.1"/>
                                          </p:val>
                                        </p:tav>
                                        <p:tav tm="100000">
                                          <p:val>
                                            <p:strVal val="#ppt_y"/>
                                          </p:val>
                                        </p:tav>
                                      </p:tavLst>
                                    </p:anim>
                                  </p:childTnLst>
                                </p:cTn>
                              </p:par>
                            </p:childTnLst>
                          </p:cTn>
                        </p:par>
                      </p:childTnLst>
                    </p:cTn>
                  </p:par>
                  <p:par>
                    <p:cTn id="67" fill="hold">
                      <p:stCondLst>
                        <p:cond delay="indefinite"/>
                      </p:stCondLst>
                      <p:childTnLst>
                        <p:par>
                          <p:cTn id="68" fill="hold">
                            <p:stCondLst>
                              <p:cond delay="0"/>
                            </p:stCondLst>
                            <p:childTnLst>
                              <p:par>
                                <p:cTn id="69" presetID="42" presetClass="entr" presetSubtype="0" fill="hold" nodeType="clickEffect">
                                  <p:stCondLst>
                                    <p:cond delay="0"/>
                                  </p:stCondLst>
                                  <p:childTnLst>
                                    <p:set>
                                      <p:cBhvr>
                                        <p:cTn id="70" dur="1" fill="hold">
                                          <p:stCondLst>
                                            <p:cond delay="0"/>
                                          </p:stCondLst>
                                        </p:cTn>
                                        <p:tgtEl>
                                          <p:spTgt spid="23"/>
                                        </p:tgtEl>
                                        <p:attrNameLst>
                                          <p:attrName>style.visibility</p:attrName>
                                        </p:attrNameLst>
                                      </p:cBhvr>
                                      <p:to>
                                        <p:strVal val="visible"/>
                                      </p:to>
                                    </p:set>
                                    <p:animEffect transition="in" filter="fade">
                                      <p:cBhvr>
                                        <p:cTn id="71" dur="1000"/>
                                        <p:tgtEl>
                                          <p:spTgt spid="23"/>
                                        </p:tgtEl>
                                      </p:cBhvr>
                                    </p:animEffect>
                                    <p:anim calcmode="lin" valueType="num">
                                      <p:cBhvr>
                                        <p:cTn id="72" dur="1000" fill="hold"/>
                                        <p:tgtEl>
                                          <p:spTgt spid="23"/>
                                        </p:tgtEl>
                                        <p:attrNameLst>
                                          <p:attrName>ppt_x</p:attrName>
                                        </p:attrNameLst>
                                      </p:cBhvr>
                                      <p:tavLst>
                                        <p:tav tm="0">
                                          <p:val>
                                            <p:strVal val="#ppt_x"/>
                                          </p:val>
                                        </p:tav>
                                        <p:tav tm="100000">
                                          <p:val>
                                            <p:strVal val="#ppt_x"/>
                                          </p:val>
                                        </p:tav>
                                      </p:tavLst>
                                    </p:anim>
                                    <p:anim calcmode="lin" valueType="num">
                                      <p:cBhvr>
                                        <p:cTn id="73"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74" fill="hold">
                      <p:stCondLst>
                        <p:cond delay="indefinite"/>
                      </p:stCondLst>
                      <p:childTnLst>
                        <p:par>
                          <p:cTn id="75" fill="hold">
                            <p:stCondLst>
                              <p:cond delay="0"/>
                            </p:stCondLst>
                            <p:childTnLst>
                              <p:par>
                                <p:cTn id="76" presetID="42" presetClass="entr" presetSubtype="0" fill="hold" nodeType="clickEffect">
                                  <p:stCondLst>
                                    <p:cond delay="0"/>
                                  </p:stCondLst>
                                  <p:childTnLst>
                                    <p:set>
                                      <p:cBhvr>
                                        <p:cTn id="77" dur="1" fill="hold">
                                          <p:stCondLst>
                                            <p:cond delay="0"/>
                                          </p:stCondLst>
                                        </p:cTn>
                                        <p:tgtEl>
                                          <p:spTgt spid="50"/>
                                        </p:tgtEl>
                                        <p:attrNameLst>
                                          <p:attrName>style.visibility</p:attrName>
                                        </p:attrNameLst>
                                      </p:cBhvr>
                                      <p:to>
                                        <p:strVal val="visible"/>
                                      </p:to>
                                    </p:set>
                                    <p:animEffect transition="in" filter="fade">
                                      <p:cBhvr>
                                        <p:cTn id="78" dur="1000"/>
                                        <p:tgtEl>
                                          <p:spTgt spid="50"/>
                                        </p:tgtEl>
                                      </p:cBhvr>
                                    </p:animEffect>
                                    <p:anim calcmode="lin" valueType="num">
                                      <p:cBhvr>
                                        <p:cTn id="79" dur="1000" fill="hold"/>
                                        <p:tgtEl>
                                          <p:spTgt spid="50"/>
                                        </p:tgtEl>
                                        <p:attrNameLst>
                                          <p:attrName>ppt_x</p:attrName>
                                        </p:attrNameLst>
                                      </p:cBhvr>
                                      <p:tavLst>
                                        <p:tav tm="0">
                                          <p:val>
                                            <p:strVal val="#ppt_x"/>
                                          </p:val>
                                        </p:tav>
                                        <p:tav tm="100000">
                                          <p:val>
                                            <p:strVal val="#ppt_x"/>
                                          </p:val>
                                        </p:tav>
                                      </p:tavLst>
                                    </p:anim>
                                    <p:anim calcmode="lin" valueType="num">
                                      <p:cBhvr>
                                        <p:cTn id="80" dur="1000" fill="hold"/>
                                        <p:tgtEl>
                                          <p:spTgt spid="50"/>
                                        </p:tgtEl>
                                        <p:attrNameLst>
                                          <p:attrName>ppt_y</p:attrName>
                                        </p:attrNameLst>
                                      </p:cBhvr>
                                      <p:tavLst>
                                        <p:tav tm="0">
                                          <p:val>
                                            <p:strVal val="#ppt_y+.1"/>
                                          </p:val>
                                        </p:tav>
                                        <p:tav tm="100000">
                                          <p:val>
                                            <p:strVal val="#ppt_y"/>
                                          </p:val>
                                        </p:tav>
                                      </p:tavLst>
                                    </p:anim>
                                  </p:childTnLst>
                                </p:cTn>
                              </p:par>
                              <p:par>
                                <p:cTn id="81" presetID="42" presetClass="entr" presetSubtype="0" fill="hold" nodeType="withEffect">
                                  <p:stCondLst>
                                    <p:cond delay="0"/>
                                  </p:stCondLst>
                                  <p:childTnLst>
                                    <p:set>
                                      <p:cBhvr>
                                        <p:cTn id="82" dur="1" fill="hold">
                                          <p:stCondLst>
                                            <p:cond delay="0"/>
                                          </p:stCondLst>
                                        </p:cTn>
                                        <p:tgtEl>
                                          <p:spTgt spid="52"/>
                                        </p:tgtEl>
                                        <p:attrNameLst>
                                          <p:attrName>style.visibility</p:attrName>
                                        </p:attrNameLst>
                                      </p:cBhvr>
                                      <p:to>
                                        <p:strVal val="visible"/>
                                      </p:to>
                                    </p:set>
                                    <p:animEffect transition="in" filter="fade">
                                      <p:cBhvr>
                                        <p:cTn id="83" dur="1000"/>
                                        <p:tgtEl>
                                          <p:spTgt spid="52"/>
                                        </p:tgtEl>
                                      </p:cBhvr>
                                    </p:animEffect>
                                    <p:anim calcmode="lin" valueType="num">
                                      <p:cBhvr>
                                        <p:cTn id="84" dur="1000" fill="hold"/>
                                        <p:tgtEl>
                                          <p:spTgt spid="52"/>
                                        </p:tgtEl>
                                        <p:attrNameLst>
                                          <p:attrName>ppt_x</p:attrName>
                                        </p:attrNameLst>
                                      </p:cBhvr>
                                      <p:tavLst>
                                        <p:tav tm="0">
                                          <p:val>
                                            <p:strVal val="#ppt_x"/>
                                          </p:val>
                                        </p:tav>
                                        <p:tav tm="100000">
                                          <p:val>
                                            <p:strVal val="#ppt_x"/>
                                          </p:val>
                                        </p:tav>
                                      </p:tavLst>
                                    </p:anim>
                                    <p:anim calcmode="lin" valueType="num">
                                      <p:cBhvr>
                                        <p:cTn id="85" dur="1000" fill="hold"/>
                                        <p:tgtEl>
                                          <p:spTgt spid="52"/>
                                        </p:tgtEl>
                                        <p:attrNameLst>
                                          <p:attrName>ppt_y</p:attrName>
                                        </p:attrNameLst>
                                      </p:cBhvr>
                                      <p:tavLst>
                                        <p:tav tm="0">
                                          <p:val>
                                            <p:strVal val="#ppt_y+.1"/>
                                          </p:val>
                                        </p:tav>
                                        <p:tav tm="100000">
                                          <p:val>
                                            <p:strVal val="#ppt_y"/>
                                          </p:val>
                                        </p:tav>
                                      </p:tavLst>
                                    </p:anim>
                                  </p:childTnLst>
                                </p:cTn>
                              </p:par>
                              <p:par>
                                <p:cTn id="86" presetID="42" presetClass="entr" presetSubtype="0" fill="hold" nodeType="withEffect">
                                  <p:stCondLst>
                                    <p:cond delay="0"/>
                                  </p:stCondLst>
                                  <p:childTnLst>
                                    <p:set>
                                      <p:cBhvr>
                                        <p:cTn id="87" dur="1" fill="hold">
                                          <p:stCondLst>
                                            <p:cond delay="0"/>
                                          </p:stCondLst>
                                        </p:cTn>
                                        <p:tgtEl>
                                          <p:spTgt spid="49"/>
                                        </p:tgtEl>
                                        <p:attrNameLst>
                                          <p:attrName>style.visibility</p:attrName>
                                        </p:attrNameLst>
                                      </p:cBhvr>
                                      <p:to>
                                        <p:strVal val="visible"/>
                                      </p:to>
                                    </p:set>
                                    <p:animEffect transition="in" filter="fade">
                                      <p:cBhvr>
                                        <p:cTn id="88" dur="1000"/>
                                        <p:tgtEl>
                                          <p:spTgt spid="49"/>
                                        </p:tgtEl>
                                      </p:cBhvr>
                                    </p:animEffect>
                                    <p:anim calcmode="lin" valueType="num">
                                      <p:cBhvr>
                                        <p:cTn id="89" dur="1000" fill="hold"/>
                                        <p:tgtEl>
                                          <p:spTgt spid="49"/>
                                        </p:tgtEl>
                                        <p:attrNameLst>
                                          <p:attrName>ppt_x</p:attrName>
                                        </p:attrNameLst>
                                      </p:cBhvr>
                                      <p:tavLst>
                                        <p:tav tm="0">
                                          <p:val>
                                            <p:strVal val="#ppt_x"/>
                                          </p:val>
                                        </p:tav>
                                        <p:tav tm="100000">
                                          <p:val>
                                            <p:strVal val="#ppt_x"/>
                                          </p:val>
                                        </p:tav>
                                      </p:tavLst>
                                    </p:anim>
                                    <p:anim calcmode="lin" valueType="num">
                                      <p:cBhvr>
                                        <p:cTn id="90" dur="1000" fill="hold"/>
                                        <p:tgtEl>
                                          <p:spTgt spid="49"/>
                                        </p:tgtEl>
                                        <p:attrNameLst>
                                          <p:attrName>ppt_y</p:attrName>
                                        </p:attrNameLst>
                                      </p:cBhvr>
                                      <p:tavLst>
                                        <p:tav tm="0">
                                          <p:val>
                                            <p:strVal val="#ppt_y+.1"/>
                                          </p:val>
                                        </p:tav>
                                        <p:tav tm="100000">
                                          <p:val>
                                            <p:strVal val="#ppt_y"/>
                                          </p:val>
                                        </p:tav>
                                      </p:tavLst>
                                    </p:anim>
                                  </p:childTnLst>
                                </p:cTn>
                              </p:par>
                              <p:par>
                                <p:cTn id="91" presetID="42" presetClass="entr" presetSubtype="0" fill="hold" nodeType="withEffect">
                                  <p:stCondLst>
                                    <p:cond delay="0"/>
                                  </p:stCondLst>
                                  <p:childTnLst>
                                    <p:set>
                                      <p:cBhvr>
                                        <p:cTn id="92" dur="1" fill="hold">
                                          <p:stCondLst>
                                            <p:cond delay="0"/>
                                          </p:stCondLst>
                                        </p:cTn>
                                        <p:tgtEl>
                                          <p:spTgt spid="54"/>
                                        </p:tgtEl>
                                        <p:attrNameLst>
                                          <p:attrName>style.visibility</p:attrName>
                                        </p:attrNameLst>
                                      </p:cBhvr>
                                      <p:to>
                                        <p:strVal val="visible"/>
                                      </p:to>
                                    </p:set>
                                    <p:animEffect transition="in" filter="fade">
                                      <p:cBhvr>
                                        <p:cTn id="93" dur="1000"/>
                                        <p:tgtEl>
                                          <p:spTgt spid="54"/>
                                        </p:tgtEl>
                                      </p:cBhvr>
                                    </p:animEffect>
                                    <p:anim calcmode="lin" valueType="num">
                                      <p:cBhvr>
                                        <p:cTn id="94" dur="1000" fill="hold"/>
                                        <p:tgtEl>
                                          <p:spTgt spid="54"/>
                                        </p:tgtEl>
                                        <p:attrNameLst>
                                          <p:attrName>ppt_x</p:attrName>
                                        </p:attrNameLst>
                                      </p:cBhvr>
                                      <p:tavLst>
                                        <p:tav tm="0">
                                          <p:val>
                                            <p:strVal val="#ppt_x"/>
                                          </p:val>
                                        </p:tav>
                                        <p:tav tm="100000">
                                          <p:val>
                                            <p:strVal val="#ppt_x"/>
                                          </p:val>
                                        </p:tav>
                                      </p:tavLst>
                                    </p:anim>
                                    <p:anim calcmode="lin" valueType="num">
                                      <p:cBhvr>
                                        <p:cTn id="95" dur="1000" fill="hold"/>
                                        <p:tgtEl>
                                          <p:spTgt spid="54"/>
                                        </p:tgtEl>
                                        <p:attrNameLst>
                                          <p:attrName>ppt_y</p:attrName>
                                        </p:attrNameLst>
                                      </p:cBhvr>
                                      <p:tavLst>
                                        <p:tav tm="0">
                                          <p:val>
                                            <p:strVal val="#ppt_y+.1"/>
                                          </p:val>
                                        </p:tav>
                                        <p:tav tm="100000">
                                          <p:val>
                                            <p:strVal val="#ppt_y"/>
                                          </p:val>
                                        </p:tav>
                                      </p:tavLst>
                                    </p:anim>
                                  </p:childTnLst>
                                </p:cTn>
                              </p:par>
                              <p:par>
                                <p:cTn id="96" presetID="42" presetClass="entr" presetSubtype="0" fill="hold" nodeType="withEffect">
                                  <p:stCondLst>
                                    <p:cond delay="0"/>
                                  </p:stCondLst>
                                  <p:childTnLst>
                                    <p:set>
                                      <p:cBhvr>
                                        <p:cTn id="97" dur="1" fill="hold">
                                          <p:stCondLst>
                                            <p:cond delay="0"/>
                                          </p:stCondLst>
                                        </p:cTn>
                                        <p:tgtEl>
                                          <p:spTgt spid="51"/>
                                        </p:tgtEl>
                                        <p:attrNameLst>
                                          <p:attrName>style.visibility</p:attrName>
                                        </p:attrNameLst>
                                      </p:cBhvr>
                                      <p:to>
                                        <p:strVal val="visible"/>
                                      </p:to>
                                    </p:set>
                                    <p:animEffect transition="in" filter="fade">
                                      <p:cBhvr>
                                        <p:cTn id="98" dur="1000"/>
                                        <p:tgtEl>
                                          <p:spTgt spid="51"/>
                                        </p:tgtEl>
                                      </p:cBhvr>
                                    </p:animEffect>
                                    <p:anim calcmode="lin" valueType="num">
                                      <p:cBhvr>
                                        <p:cTn id="99" dur="1000" fill="hold"/>
                                        <p:tgtEl>
                                          <p:spTgt spid="51"/>
                                        </p:tgtEl>
                                        <p:attrNameLst>
                                          <p:attrName>ppt_x</p:attrName>
                                        </p:attrNameLst>
                                      </p:cBhvr>
                                      <p:tavLst>
                                        <p:tav tm="0">
                                          <p:val>
                                            <p:strVal val="#ppt_x"/>
                                          </p:val>
                                        </p:tav>
                                        <p:tav tm="100000">
                                          <p:val>
                                            <p:strVal val="#ppt_x"/>
                                          </p:val>
                                        </p:tav>
                                      </p:tavLst>
                                    </p:anim>
                                    <p:anim calcmode="lin" valueType="num">
                                      <p:cBhvr>
                                        <p:cTn id="100" dur="1000" fill="hold"/>
                                        <p:tgtEl>
                                          <p:spTgt spid="51"/>
                                        </p:tgtEl>
                                        <p:attrNameLst>
                                          <p:attrName>ppt_y</p:attrName>
                                        </p:attrNameLst>
                                      </p:cBhvr>
                                      <p:tavLst>
                                        <p:tav tm="0">
                                          <p:val>
                                            <p:strVal val="#ppt_y+.1"/>
                                          </p:val>
                                        </p:tav>
                                        <p:tav tm="100000">
                                          <p:val>
                                            <p:strVal val="#ppt_y"/>
                                          </p:val>
                                        </p:tav>
                                      </p:tavLst>
                                    </p:anim>
                                  </p:childTnLst>
                                </p:cTn>
                              </p:par>
                              <p:par>
                                <p:cTn id="101" presetID="42" presetClass="entr" presetSubtype="0" fill="hold" nodeType="withEffect">
                                  <p:stCondLst>
                                    <p:cond delay="0"/>
                                  </p:stCondLst>
                                  <p:childTnLst>
                                    <p:set>
                                      <p:cBhvr>
                                        <p:cTn id="102" dur="1" fill="hold">
                                          <p:stCondLst>
                                            <p:cond delay="0"/>
                                          </p:stCondLst>
                                        </p:cTn>
                                        <p:tgtEl>
                                          <p:spTgt spid="56"/>
                                        </p:tgtEl>
                                        <p:attrNameLst>
                                          <p:attrName>style.visibility</p:attrName>
                                        </p:attrNameLst>
                                      </p:cBhvr>
                                      <p:to>
                                        <p:strVal val="visible"/>
                                      </p:to>
                                    </p:set>
                                    <p:animEffect transition="in" filter="fade">
                                      <p:cBhvr>
                                        <p:cTn id="103" dur="1000"/>
                                        <p:tgtEl>
                                          <p:spTgt spid="56"/>
                                        </p:tgtEl>
                                      </p:cBhvr>
                                    </p:animEffect>
                                    <p:anim calcmode="lin" valueType="num">
                                      <p:cBhvr>
                                        <p:cTn id="104" dur="1000" fill="hold"/>
                                        <p:tgtEl>
                                          <p:spTgt spid="56"/>
                                        </p:tgtEl>
                                        <p:attrNameLst>
                                          <p:attrName>ppt_x</p:attrName>
                                        </p:attrNameLst>
                                      </p:cBhvr>
                                      <p:tavLst>
                                        <p:tav tm="0">
                                          <p:val>
                                            <p:strVal val="#ppt_x"/>
                                          </p:val>
                                        </p:tav>
                                        <p:tav tm="100000">
                                          <p:val>
                                            <p:strVal val="#ppt_x"/>
                                          </p:val>
                                        </p:tav>
                                      </p:tavLst>
                                    </p:anim>
                                    <p:anim calcmode="lin" valueType="num">
                                      <p:cBhvr>
                                        <p:cTn id="105" dur="1000" fill="hold"/>
                                        <p:tgtEl>
                                          <p:spTgt spid="56"/>
                                        </p:tgtEl>
                                        <p:attrNameLst>
                                          <p:attrName>ppt_y</p:attrName>
                                        </p:attrNameLst>
                                      </p:cBhvr>
                                      <p:tavLst>
                                        <p:tav tm="0">
                                          <p:val>
                                            <p:strVal val="#ppt_y+.1"/>
                                          </p:val>
                                        </p:tav>
                                        <p:tav tm="100000">
                                          <p:val>
                                            <p:strVal val="#ppt_y"/>
                                          </p:val>
                                        </p:tav>
                                      </p:tavLst>
                                    </p:anim>
                                  </p:childTnLst>
                                </p:cTn>
                              </p:par>
                              <p:par>
                                <p:cTn id="106" presetID="42" presetClass="entr" presetSubtype="0" fill="hold" nodeType="withEffect">
                                  <p:stCondLst>
                                    <p:cond delay="0"/>
                                  </p:stCondLst>
                                  <p:childTnLst>
                                    <p:set>
                                      <p:cBhvr>
                                        <p:cTn id="107" dur="1" fill="hold">
                                          <p:stCondLst>
                                            <p:cond delay="0"/>
                                          </p:stCondLst>
                                        </p:cTn>
                                        <p:tgtEl>
                                          <p:spTgt spid="57"/>
                                        </p:tgtEl>
                                        <p:attrNameLst>
                                          <p:attrName>style.visibility</p:attrName>
                                        </p:attrNameLst>
                                      </p:cBhvr>
                                      <p:to>
                                        <p:strVal val="visible"/>
                                      </p:to>
                                    </p:set>
                                    <p:animEffect transition="in" filter="fade">
                                      <p:cBhvr>
                                        <p:cTn id="108" dur="1000"/>
                                        <p:tgtEl>
                                          <p:spTgt spid="57"/>
                                        </p:tgtEl>
                                      </p:cBhvr>
                                    </p:animEffect>
                                    <p:anim calcmode="lin" valueType="num">
                                      <p:cBhvr>
                                        <p:cTn id="109" dur="1000" fill="hold"/>
                                        <p:tgtEl>
                                          <p:spTgt spid="57"/>
                                        </p:tgtEl>
                                        <p:attrNameLst>
                                          <p:attrName>ppt_x</p:attrName>
                                        </p:attrNameLst>
                                      </p:cBhvr>
                                      <p:tavLst>
                                        <p:tav tm="0">
                                          <p:val>
                                            <p:strVal val="#ppt_x"/>
                                          </p:val>
                                        </p:tav>
                                        <p:tav tm="100000">
                                          <p:val>
                                            <p:strVal val="#ppt_x"/>
                                          </p:val>
                                        </p:tav>
                                      </p:tavLst>
                                    </p:anim>
                                    <p:anim calcmode="lin" valueType="num">
                                      <p:cBhvr>
                                        <p:cTn id="110" dur="1000" fill="hold"/>
                                        <p:tgtEl>
                                          <p:spTgt spid="57"/>
                                        </p:tgtEl>
                                        <p:attrNameLst>
                                          <p:attrName>ppt_y</p:attrName>
                                        </p:attrNameLst>
                                      </p:cBhvr>
                                      <p:tavLst>
                                        <p:tav tm="0">
                                          <p:val>
                                            <p:strVal val="#ppt_y+.1"/>
                                          </p:val>
                                        </p:tav>
                                        <p:tav tm="100000">
                                          <p:val>
                                            <p:strVal val="#ppt_y"/>
                                          </p:val>
                                        </p:tav>
                                      </p:tavLst>
                                    </p:anim>
                                  </p:childTnLst>
                                </p:cTn>
                              </p:par>
                              <p:par>
                                <p:cTn id="111" presetID="42" presetClass="entr" presetSubtype="0" fill="hold" nodeType="withEffect">
                                  <p:stCondLst>
                                    <p:cond delay="0"/>
                                  </p:stCondLst>
                                  <p:childTnLst>
                                    <p:set>
                                      <p:cBhvr>
                                        <p:cTn id="112" dur="1" fill="hold">
                                          <p:stCondLst>
                                            <p:cond delay="0"/>
                                          </p:stCondLst>
                                        </p:cTn>
                                        <p:tgtEl>
                                          <p:spTgt spid="53"/>
                                        </p:tgtEl>
                                        <p:attrNameLst>
                                          <p:attrName>style.visibility</p:attrName>
                                        </p:attrNameLst>
                                      </p:cBhvr>
                                      <p:to>
                                        <p:strVal val="visible"/>
                                      </p:to>
                                    </p:set>
                                    <p:animEffect transition="in" filter="fade">
                                      <p:cBhvr>
                                        <p:cTn id="113" dur="1000"/>
                                        <p:tgtEl>
                                          <p:spTgt spid="53"/>
                                        </p:tgtEl>
                                      </p:cBhvr>
                                    </p:animEffect>
                                    <p:anim calcmode="lin" valueType="num">
                                      <p:cBhvr>
                                        <p:cTn id="114" dur="1000" fill="hold"/>
                                        <p:tgtEl>
                                          <p:spTgt spid="53"/>
                                        </p:tgtEl>
                                        <p:attrNameLst>
                                          <p:attrName>ppt_x</p:attrName>
                                        </p:attrNameLst>
                                      </p:cBhvr>
                                      <p:tavLst>
                                        <p:tav tm="0">
                                          <p:val>
                                            <p:strVal val="#ppt_x"/>
                                          </p:val>
                                        </p:tav>
                                        <p:tav tm="100000">
                                          <p:val>
                                            <p:strVal val="#ppt_x"/>
                                          </p:val>
                                        </p:tav>
                                      </p:tavLst>
                                    </p:anim>
                                    <p:anim calcmode="lin" valueType="num">
                                      <p:cBhvr>
                                        <p:cTn id="115" dur="1000" fill="hold"/>
                                        <p:tgtEl>
                                          <p:spTgt spid="53"/>
                                        </p:tgtEl>
                                        <p:attrNameLst>
                                          <p:attrName>ppt_y</p:attrName>
                                        </p:attrNameLst>
                                      </p:cBhvr>
                                      <p:tavLst>
                                        <p:tav tm="0">
                                          <p:val>
                                            <p:strVal val="#ppt_y+.1"/>
                                          </p:val>
                                        </p:tav>
                                        <p:tav tm="100000">
                                          <p:val>
                                            <p:strVal val="#ppt_y"/>
                                          </p:val>
                                        </p:tav>
                                      </p:tavLst>
                                    </p:anim>
                                  </p:childTnLst>
                                </p:cTn>
                              </p:par>
                              <p:par>
                                <p:cTn id="116" presetID="42" presetClass="entr" presetSubtype="0" fill="hold" nodeType="withEffect">
                                  <p:stCondLst>
                                    <p:cond delay="0"/>
                                  </p:stCondLst>
                                  <p:childTnLst>
                                    <p:set>
                                      <p:cBhvr>
                                        <p:cTn id="117" dur="1" fill="hold">
                                          <p:stCondLst>
                                            <p:cond delay="0"/>
                                          </p:stCondLst>
                                        </p:cTn>
                                        <p:tgtEl>
                                          <p:spTgt spid="58"/>
                                        </p:tgtEl>
                                        <p:attrNameLst>
                                          <p:attrName>style.visibility</p:attrName>
                                        </p:attrNameLst>
                                      </p:cBhvr>
                                      <p:to>
                                        <p:strVal val="visible"/>
                                      </p:to>
                                    </p:set>
                                    <p:animEffect transition="in" filter="fade">
                                      <p:cBhvr>
                                        <p:cTn id="118" dur="1000"/>
                                        <p:tgtEl>
                                          <p:spTgt spid="58"/>
                                        </p:tgtEl>
                                      </p:cBhvr>
                                    </p:animEffect>
                                    <p:anim calcmode="lin" valueType="num">
                                      <p:cBhvr>
                                        <p:cTn id="119" dur="1000" fill="hold"/>
                                        <p:tgtEl>
                                          <p:spTgt spid="58"/>
                                        </p:tgtEl>
                                        <p:attrNameLst>
                                          <p:attrName>ppt_x</p:attrName>
                                        </p:attrNameLst>
                                      </p:cBhvr>
                                      <p:tavLst>
                                        <p:tav tm="0">
                                          <p:val>
                                            <p:strVal val="#ppt_x"/>
                                          </p:val>
                                        </p:tav>
                                        <p:tav tm="100000">
                                          <p:val>
                                            <p:strVal val="#ppt_x"/>
                                          </p:val>
                                        </p:tav>
                                      </p:tavLst>
                                    </p:anim>
                                    <p:anim calcmode="lin" valueType="num">
                                      <p:cBhvr>
                                        <p:cTn id="120" dur="1000" fill="hold"/>
                                        <p:tgtEl>
                                          <p:spTgt spid="58"/>
                                        </p:tgtEl>
                                        <p:attrNameLst>
                                          <p:attrName>ppt_y</p:attrName>
                                        </p:attrNameLst>
                                      </p:cBhvr>
                                      <p:tavLst>
                                        <p:tav tm="0">
                                          <p:val>
                                            <p:strVal val="#ppt_y+.1"/>
                                          </p:val>
                                        </p:tav>
                                        <p:tav tm="100000">
                                          <p:val>
                                            <p:strVal val="#ppt_y"/>
                                          </p:val>
                                        </p:tav>
                                      </p:tavLst>
                                    </p:anim>
                                  </p:childTnLst>
                                </p:cTn>
                              </p:par>
                              <p:par>
                                <p:cTn id="121" presetID="42" presetClass="entr" presetSubtype="0" fill="hold" nodeType="withEffect">
                                  <p:stCondLst>
                                    <p:cond delay="0"/>
                                  </p:stCondLst>
                                  <p:childTnLst>
                                    <p:set>
                                      <p:cBhvr>
                                        <p:cTn id="122" dur="1" fill="hold">
                                          <p:stCondLst>
                                            <p:cond delay="0"/>
                                          </p:stCondLst>
                                        </p:cTn>
                                        <p:tgtEl>
                                          <p:spTgt spid="55"/>
                                        </p:tgtEl>
                                        <p:attrNameLst>
                                          <p:attrName>style.visibility</p:attrName>
                                        </p:attrNameLst>
                                      </p:cBhvr>
                                      <p:to>
                                        <p:strVal val="visible"/>
                                      </p:to>
                                    </p:set>
                                    <p:animEffect transition="in" filter="fade">
                                      <p:cBhvr>
                                        <p:cTn id="123" dur="1000"/>
                                        <p:tgtEl>
                                          <p:spTgt spid="55"/>
                                        </p:tgtEl>
                                      </p:cBhvr>
                                    </p:animEffect>
                                    <p:anim calcmode="lin" valueType="num">
                                      <p:cBhvr>
                                        <p:cTn id="124" dur="1000" fill="hold"/>
                                        <p:tgtEl>
                                          <p:spTgt spid="55"/>
                                        </p:tgtEl>
                                        <p:attrNameLst>
                                          <p:attrName>ppt_x</p:attrName>
                                        </p:attrNameLst>
                                      </p:cBhvr>
                                      <p:tavLst>
                                        <p:tav tm="0">
                                          <p:val>
                                            <p:strVal val="#ppt_x"/>
                                          </p:val>
                                        </p:tav>
                                        <p:tav tm="100000">
                                          <p:val>
                                            <p:strVal val="#ppt_x"/>
                                          </p:val>
                                        </p:tav>
                                      </p:tavLst>
                                    </p:anim>
                                    <p:anim calcmode="lin" valueType="num">
                                      <p:cBhvr>
                                        <p:cTn id="125" dur="1000" fill="hold"/>
                                        <p:tgtEl>
                                          <p:spTgt spid="55"/>
                                        </p:tgtEl>
                                        <p:attrNameLst>
                                          <p:attrName>ppt_y</p:attrName>
                                        </p:attrNameLst>
                                      </p:cBhvr>
                                      <p:tavLst>
                                        <p:tav tm="0">
                                          <p:val>
                                            <p:strVal val="#ppt_y+.1"/>
                                          </p:val>
                                        </p:tav>
                                        <p:tav tm="100000">
                                          <p:val>
                                            <p:strVal val="#ppt_y"/>
                                          </p:val>
                                        </p:tav>
                                      </p:tavLst>
                                    </p:anim>
                                  </p:childTnLst>
                                </p:cTn>
                              </p:par>
                            </p:childTnLst>
                          </p:cTn>
                        </p:par>
                      </p:childTnLst>
                    </p:cTn>
                  </p:par>
                  <p:par>
                    <p:cTn id="126" fill="hold">
                      <p:stCondLst>
                        <p:cond delay="indefinite"/>
                      </p:stCondLst>
                      <p:childTnLst>
                        <p:par>
                          <p:cTn id="127" fill="hold">
                            <p:stCondLst>
                              <p:cond delay="0"/>
                            </p:stCondLst>
                            <p:childTnLst>
                              <p:par>
                                <p:cTn id="128" presetID="42" presetClass="entr" presetSubtype="0" fill="hold" grpId="0" nodeType="clickEffect">
                                  <p:stCondLst>
                                    <p:cond delay="0"/>
                                  </p:stCondLst>
                                  <p:childTnLst>
                                    <p:set>
                                      <p:cBhvr>
                                        <p:cTn id="129" dur="1" fill="hold">
                                          <p:stCondLst>
                                            <p:cond delay="0"/>
                                          </p:stCondLst>
                                        </p:cTn>
                                        <p:tgtEl>
                                          <p:spTgt spid="61"/>
                                        </p:tgtEl>
                                        <p:attrNameLst>
                                          <p:attrName>style.visibility</p:attrName>
                                        </p:attrNameLst>
                                      </p:cBhvr>
                                      <p:to>
                                        <p:strVal val="visible"/>
                                      </p:to>
                                    </p:set>
                                    <p:animEffect transition="in" filter="fade">
                                      <p:cBhvr>
                                        <p:cTn id="130" dur="600"/>
                                        <p:tgtEl>
                                          <p:spTgt spid="61"/>
                                        </p:tgtEl>
                                      </p:cBhvr>
                                    </p:animEffect>
                                    <p:anim calcmode="lin" valueType="num">
                                      <p:cBhvr>
                                        <p:cTn id="131" dur="600" fill="hold"/>
                                        <p:tgtEl>
                                          <p:spTgt spid="61"/>
                                        </p:tgtEl>
                                        <p:attrNameLst>
                                          <p:attrName>ppt_x</p:attrName>
                                        </p:attrNameLst>
                                      </p:cBhvr>
                                      <p:tavLst>
                                        <p:tav tm="0">
                                          <p:val>
                                            <p:strVal val="#ppt_x"/>
                                          </p:val>
                                        </p:tav>
                                        <p:tav tm="100000">
                                          <p:val>
                                            <p:strVal val="#ppt_x"/>
                                          </p:val>
                                        </p:tav>
                                      </p:tavLst>
                                    </p:anim>
                                    <p:anim calcmode="lin" valueType="num">
                                      <p:cBhvr>
                                        <p:cTn id="132" dur="600" fill="hold"/>
                                        <p:tgtEl>
                                          <p:spTgt spid="61"/>
                                        </p:tgtEl>
                                        <p:attrNameLst>
                                          <p:attrName>ppt_y</p:attrName>
                                        </p:attrNameLst>
                                      </p:cBhvr>
                                      <p:tavLst>
                                        <p:tav tm="0">
                                          <p:val>
                                            <p:strVal val="#ppt_y+.1"/>
                                          </p:val>
                                        </p:tav>
                                        <p:tav tm="100000">
                                          <p:val>
                                            <p:strVal val="#ppt_y"/>
                                          </p:val>
                                        </p:tav>
                                      </p:tavLst>
                                    </p:anim>
                                  </p:childTnLst>
                                </p:cTn>
                              </p:par>
                            </p:childTnLst>
                          </p:cTn>
                        </p:par>
                      </p:childTnLst>
                    </p:cTn>
                  </p:par>
                  <p:par>
                    <p:cTn id="133" fill="hold">
                      <p:stCondLst>
                        <p:cond delay="indefinite"/>
                      </p:stCondLst>
                      <p:childTnLst>
                        <p:par>
                          <p:cTn id="134" fill="hold">
                            <p:stCondLst>
                              <p:cond delay="0"/>
                            </p:stCondLst>
                            <p:childTnLst>
                              <p:par>
                                <p:cTn id="135" presetID="10" presetClass="entr" presetSubtype="0" fill="hold" nodeType="clickEffect">
                                  <p:stCondLst>
                                    <p:cond delay="0"/>
                                  </p:stCondLst>
                                  <p:childTnLst>
                                    <p:set>
                                      <p:cBhvr>
                                        <p:cTn id="136" dur="1" fill="hold">
                                          <p:stCondLst>
                                            <p:cond delay="0"/>
                                          </p:stCondLst>
                                        </p:cTn>
                                        <p:tgtEl>
                                          <p:spTgt spid="70"/>
                                        </p:tgtEl>
                                        <p:attrNameLst>
                                          <p:attrName>style.visibility</p:attrName>
                                        </p:attrNameLst>
                                      </p:cBhvr>
                                      <p:to>
                                        <p:strVal val="visible"/>
                                      </p:to>
                                    </p:set>
                                    <p:animEffect transition="in" filter="fade">
                                      <p:cBhvr>
                                        <p:cTn id="137" dur="500"/>
                                        <p:tgtEl>
                                          <p:spTgt spid="70"/>
                                        </p:tgtEl>
                                      </p:cBhvr>
                                    </p:animEffect>
                                  </p:childTnLst>
                                </p:cTn>
                              </p:par>
                              <p:par>
                                <p:cTn id="138" presetID="10" presetClass="entr" presetSubtype="0" fill="hold" grpId="0" nodeType="withEffect">
                                  <p:stCondLst>
                                    <p:cond delay="0"/>
                                  </p:stCondLst>
                                  <p:childTnLst>
                                    <p:set>
                                      <p:cBhvr>
                                        <p:cTn id="139" dur="1" fill="hold">
                                          <p:stCondLst>
                                            <p:cond delay="0"/>
                                          </p:stCondLst>
                                        </p:cTn>
                                        <p:tgtEl>
                                          <p:spTgt spid="17"/>
                                        </p:tgtEl>
                                        <p:attrNameLst>
                                          <p:attrName>style.visibility</p:attrName>
                                        </p:attrNameLst>
                                      </p:cBhvr>
                                      <p:to>
                                        <p:strVal val="visible"/>
                                      </p:to>
                                    </p:set>
                                    <p:animEffect transition="in" filter="fade">
                                      <p:cBhvr>
                                        <p:cTn id="140" dur="500"/>
                                        <p:tgtEl>
                                          <p:spTgt spid="17"/>
                                        </p:tgtEl>
                                      </p:cBhvr>
                                    </p:animEffect>
                                  </p:childTnLst>
                                </p:cTn>
                              </p:par>
                              <p:par>
                                <p:cTn id="141" presetID="10" presetClass="entr" presetSubtype="0" fill="hold" nodeType="withEffect">
                                  <p:stCondLst>
                                    <p:cond delay="0"/>
                                  </p:stCondLst>
                                  <p:childTnLst>
                                    <p:set>
                                      <p:cBhvr>
                                        <p:cTn id="142" dur="1" fill="hold">
                                          <p:stCondLst>
                                            <p:cond delay="0"/>
                                          </p:stCondLst>
                                        </p:cTn>
                                        <p:tgtEl>
                                          <p:spTgt spid="19"/>
                                        </p:tgtEl>
                                        <p:attrNameLst>
                                          <p:attrName>style.visibility</p:attrName>
                                        </p:attrNameLst>
                                      </p:cBhvr>
                                      <p:to>
                                        <p:strVal val="visible"/>
                                      </p:to>
                                    </p:set>
                                    <p:animEffect transition="in" filter="fade">
                                      <p:cBhvr>
                                        <p:cTn id="143" dur="500"/>
                                        <p:tgtEl>
                                          <p:spTgt spid="19"/>
                                        </p:tgtEl>
                                      </p:cBhvr>
                                    </p:animEffect>
                                  </p:childTnLst>
                                </p:cTn>
                              </p:par>
                            </p:childTnLst>
                          </p:cTn>
                        </p:par>
                      </p:childTnLst>
                    </p:cTn>
                  </p:par>
                  <p:par>
                    <p:cTn id="144" fill="hold">
                      <p:stCondLst>
                        <p:cond delay="indefinite"/>
                      </p:stCondLst>
                      <p:childTnLst>
                        <p:par>
                          <p:cTn id="145" fill="hold">
                            <p:stCondLst>
                              <p:cond delay="0"/>
                            </p:stCondLst>
                            <p:childTnLst>
                              <p:par>
                                <p:cTn id="146" presetID="10" presetClass="entr" presetSubtype="0" fill="hold" grpId="0" nodeType="clickEffect">
                                  <p:stCondLst>
                                    <p:cond delay="0"/>
                                  </p:stCondLst>
                                  <p:childTnLst>
                                    <p:set>
                                      <p:cBhvr>
                                        <p:cTn id="147" dur="1" fill="hold">
                                          <p:stCondLst>
                                            <p:cond delay="0"/>
                                          </p:stCondLst>
                                        </p:cTn>
                                        <p:tgtEl>
                                          <p:spTgt spid="85"/>
                                        </p:tgtEl>
                                        <p:attrNameLst>
                                          <p:attrName>style.visibility</p:attrName>
                                        </p:attrNameLst>
                                      </p:cBhvr>
                                      <p:to>
                                        <p:strVal val="visible"/>
                                      </p:to>
                                    </p:set>
                                    <p:animEffect transition="in" filter="fade">
                                      <p:cBhvr>
                                        <p:cTn id="148" dur="500"/>
                                        <p:tgtEl>
                                          <p:spTgt spid="85"/>
                                        </p:tgtEl>
                                      </p:cBhvr>
                                    </p:animEffect>
                                  </p:childTnLst>
                                </p:cTn>
                              </p:par>
                              <p:par>
                                <p:cTn id="149" presetID="10" presetClass="entr" presetSubtype="0" fill="hold" nodeType="withEffect">
                                  <p:stCondLst>
                                    <p:cond delay="0"/>
                                  </p:stCondLst>
                                  <p:childTnLst>
                                    <p:set>
                                      <p:cBhvr>
                                        <p:cTn id="150" dur="1" fill="hold">
                                          <p:stCondLst>
                                            <p:cond delay="0"/>
                                          </p:stCondLst>
                                        </p:cTn>
                                        <p:tgtEl>
                                          <p:spTgt spid="86"/>
                                        </p:tgtEl>
                                        <p:attrNameLst>
                                          <p:attrName>style.visibility</p:attrName>
                                        </p:attrNameLst>
                                      </p:cBhvr>
                                      <p:to>
                                        <p:strVal val="visible"/>
                                      </p:to>
                                    </p:set>
                                    <p:animEffect transition="in" filter="fade">
                                      <p:cBhvr>
                                        <p:cTn id="151" dur="500"/>
                                        <p:tgtEl>
                                          <p:spTgt spid="86"/>
                                        </p:tgtEl>
                                      </p:cBhvr>
                                    </p:animEffect>
                                  </p:childTnLst>
                                </p:cTn>
                              </p:par>
                              <p:par>
                                <p:cTn id="152" presetID="10" presetClass="entr" presetSubtype="0" fill="hold" nodeType="withEffect">
                                  <p:stCondLst>
                                    <p:cond delay="0"/>
                                  </p:stCondLst>
                                  <p:childTnLst>
                                    <p:set>
                                      <p:cBhvr>
                                        <p:cTn id="153" dur="1" fill="hold">
                                          <p:stCondLst>
                                            <p:cond delay="0"/>
                                          </p:stCondLst>
                                        </p:cTn>
                                        <p:tgtEl>
                                          <p:spTgt spid="87"/>
                                        </p:tgtEl>
                                        <p:attrNameLst>
                                          <p:attrName>style.visibility</p:attrName>
                                        </p:attrNameLst>
                                      </p:cBhvr>
                                      <p:to>
                                        <p:strVal val="visible"/>
                                      </p:to>
                                    </p:set>
                                    <p:animEffect transition="in" filter="fade">
                                      <p:cBhvr>
                                        <p:cTn id="154" dur="500"/>
                                        <p:tgtEl>
                                          <p:spTgt spid="87"/>
                                        </p:tgtEl>
                                      </p:cBhvr>
                                    </p:animEffect>
                                  </p:childTnLst>
                                </p:cTn>
                              </p:par>
                            </p:childTnLst>
                          </p:cTn>
                        </p:par>
                      </p:childTnLst>
                    </p:cTn>
                  </p:par>
                  <p:par>
                    <p:cTn id="155" fill="hold">
                      <p:stCondLst>
                        <p:cond delay="indefinite"/>
                      </p:stCondLst>
                      <p:childTnLst>
                        <p:par>
                          <p:cTn id="156" fill="hold">
                            <p:stCondLst>
                              <p:cond delay="0"/>
                            </p:stCondLst>
                            <p:childTnLst>
                              <p:par>
                                <p:cTn id="157" presetID="10" presetClass="entr" presetSubtype="0" fill="hold" nodeType="clickEffect">
                                  <p:stCondLst>
                                    <p:cond delay="0"/>
                                  </p:stCondLst>
                                  <p:childTnLst>
                                    <p:set>
                                      <p:cBhvr>
                                        <p:cTn id="158" dur="1" fill="hold">
                                          <p:stCondLst>
                                            <p:cond delay="0"/>
                                          </p:stCondLst>
                                        </p:cTn>
                                        <p:tgtEl>
                                          <p:spTgt spid="91"/>
                                        </p:tgtEl>
                                        <p:attrNameLst>
                                          <p:attrName>style.visibility</p:attrName>
                                        </p:attrNameLst>
                                      </p:cBhvr>
                                      <p:to>
                                        <p:strVal val="visible"/>
                                      </p:to>
                                    </p:set>
                                    <p:animEffect transition="in" filter="fade">
                                      <p:cBhvr>
                                        <p:cTn id="159" dur="500"/>
                                        <p:tgtEl>
                                          <p:spTgt spid="91"/>
                                        </p:tgtEl>
                                      </p:cBhvr>
                                    </p:animEffect>
                                  </p:childTnLst>
                                </p:cTn>
                              </p:par>
                              <p:par>
                                <p:cTn id="160" presetID="10" presetClass="entr" presetSubtype="0" fill="hold" nodeType="withEffect">
                                  <p:stCondLst>
                                    <p:cond delay="0"/>
                                  </p:stCondLst>
                                  <p:childTnLst>
                                    <p:set>
                                      <p:cBhvr>
                                        <p:cTn id="161" dur="1" fill="hold">
                                          <p:stCondLst>
                                            <p:cond delay="0"/>
                                          </p:stCondLst>
                                        </p:cTn>
                                        <p:tgtEl>
                                          <p:spTgt spid="92"/>
                                        </p:tgtEl>
                                        <p:attrNameLst>
                                          <p:attrName>style.visibility</p:attrName>
                                        </p:attrNameLst>
                                      </p:cBhvr>
                                      <p:to>
                                        <p:strVal val="visible"/>
                                      </p:to>
                                    </p:set>
                                    <p:animEffect transition="in" filter="fade">
                                      <p:cBhvr>
                                        <p:cTn id="162" dur="500"/>
                                        <p:tgtEl>
                                          <p:spTgt spid="92"/>
                                        </p:tgtEl>
                                      </p:cBhvr>
                                    </p:animEffect>
                                  </p:childTnLst>
                                </p:cTn>
                              </p:par>
                              <p:par>
                                <p:cTn id="163" presetID="10" presetClass="entr" presetSubtype="0" fill="hold" grpId="0" nodeType="withEffect">
                                  <p:stCondLst>
                                    <p:cond delay="0"/>
                                  </p:stCondLst>
                                  <p:childTnLst>
                                    <p:set>
                                      <p:cBhvr>
                                        <p:cTn id="164" dur="1" fill="hold">
                                          <p:stCondLst>
                                            <p:cond delay="0"/>
                                          </p:stCondLst>
                                        </p:cTn>
                                        <p:tgtEl>
                                          <p:spTgt spid="26"/>
                                        </p:tgtEl>
                                        <p:attrNameLst>
                                          <p:attrName>style.visibility</p:attrName>
                                        </p:attrNameLst>
                                      </p:cBhvr>
                                      <p:to>
                                        <p:strVal val="visible"/>
                                      </p:to>
                                    </p:set>
                                    <p:animEffect transition="in" filter="fade">
                                      <p:cBhvr>
                                        <p:cTn id="165" dur="500"/>
                                        <p:tgtEl>
                                          <p:spTgt spid="26"/>
                                        </p:tgtEl>
                                      </p:cBhvr>
                                    </p:animEffect>
                                  </p:childTnLst>
                                </p:cTn>
                              </p:par>
                            </p:childTnLst>
                          </p:cTn>
                        </p:par>
                      </p:childTnLst>
                    </p:cTn>
                  </p:par>
                  <p:par>
                    <p:cTn id="166" fill="hold">
                      <p:stCondLst>
                        <p:cond delay="indefinite"/>
                      </p:stCondLst>
                      <p:childTnLst>
                        <p:par>
                          <p:cTn id="167" fill="hold">
                            <p:stCondLst>
                              <p:cond delay="0"/>
                            </p:stCondLst>
                            <p:childTnLst>
                              <p:par>
                                <p:cTn id="168" presetID="10" presetClass="entr" presetSubtype="0" fill="hold" nodeType="clickEffect">
                                  <p:stCondLst>
                                    <p:cond delay="0"/>
                                  </p:stCondLst>
                                  <p:childTnLst>
                                    <p:set>
                                      <p:cBhvr>
                                        <p:cTn id="169" dur="1" fill="hold">
                                          <p:stCondLst>
                                            <p:cond delay="0"/>
                                          </p:stCondLst>
                                        </p:cTn>
                                        <p:tgtEl>
                                          <p:spTgt spid="109"/>
                                        </p:tgtEl>
                                        <p:attrNameLst>
                                          <p:attrName>style.visibility</p:attrName>
                                        </p:attrNameLst>
                                      </p:cBhvr>
                                      <p:to>
                                        <p:strVal val="visible"/>
                                      </p:to>
                                    </p:set>
                                    <p:animEffect transition="in" filter="fade">
                                      <p:cBhvr>
                                        <p:cTn id="170" dur="500"/>
                                        <p:tgtEl>
                                          <p:spTgt spid="109"/>
                                        </p:tgtEl>
                                      </p:cBhvr>
                                    </p:animEffect>
                                  </p:childTnLst>
                                </p:cTn>
                              </p:par>
                              <p:par>
                                <p:cTn id="171" presetID="10" presetClass="entr" presetSubtype="0" fill="hold" grpId="0" nodeType="withEffect">
                                  <p:stCondLst>
                                    <p:cond delay="0"/>
                                  </p:stCondLst>
                                  <p:childTnLst>
                                    <p:set>
                                      <p:cBhvr>
                                        <p:cTn id="172" dur="1" fill="hold">
                                          <p:stCondLst>
                                            <p:cond delay="0"/>
                                          </p:stCondLst>
                                        </p:cTn>
                                        <p:tgtEl>
                                          <p:spTgt spid="30"/>
                                        </p:tgtEl>
                                        <p:attrNameLst>
                                          <p:attrName>style.visibility</p:attrName>
                                        </p:attrNameLst>
                                      </p:cBhvr>
                                      <p:to>
                                        <p:strVal val="visible"/>
                                      </p:to>
                                    </p:set>
                                    <p:animEffect transition="in" filter="fade">
                                      <p:cBhvr>
                                        <p:cTn id="173" dur="500"/>
                                        <p:tgtEl>
                                          <p:spTgt spid="30"/>
                                        </p:tgtEl>
                                      </p:cBhvr>
                                    </p:animEffect>
                                  </p:childTnLst>
                                </p:cTn>
                              </p:par>
                              <p:par>
                                <p:cTn id="174" presetID="10" presetClass="entr" presetSubtype="0" fill="hold" nodeType="withEffect">
                                  <p:stCondLst>
                                    <p:cond delay="0"/>
                                  </p:stCondLst>
                                  <p:childTnLst>
                                    <p:set>
                                      <p:cBhvr>
                                        <p:cTn id="175" dur="1" fill="hold">
                                          <p:stCondLst>
                                            <p:cond delay="0"/>
                                          </p:stCondLst>
                                        </p:cTn>
                                        <p:tgtEl>
                                          <p:spTgt spid="3145"/>
                                        </p:tgtEl>
                                        <p:attrNameLst>
                                          <p:attrName>style.visibility</p:attrName>
                                        </p:attrNameLst>
                                      </p:cBhvr>
                                      <p:to>
                                        <p:strVal val="visible"/>
                                      </p:to>
                                    </p:set>
                                    <p:animEffect transition="in" filter="fade">
                                      <p:cBhvr>
                                        <p:cTn id="176" dur="500"/>
                                        <p:tgtEl>
                                          <p:spTgt spid="3145"/>
                                        </p:tgtEl>
                                      </p:cBhvr>
                                    </p:animEffect>
                                  </p:childTnLst>
                                </p:cTn>
                              </p:par>
                            </p:childTnLst>
                          </p:cTn>
                        </p:par>
                      </p:childTnLst>
                    </p:cTn>
                  </p:par>
                  <p:par>
                    <p:cTn id="177" fill="hold">
                      <p:stCondLst>
                        <p:cond delay="indefinite"/>
                      </p:stCondLst>
                      <p:childTnLst>
                        <p:par>
                          <p:cTn id="178" fill="hold">
                            <p:stCondLst>
                              <p:cond delay="0"/>
                            </p:stCondLst>
                            <p:childTnLst>
                              <p:par>
                                <p:cTn id="179" presetID="42" presetClass="entr" presetSubtype="0" fill="hold" grpId="0" nodeType="clickEffect">
                                  <p:stCondLst>
                                    <p:cond delay="0"/>
                                  </p:stCondLst>
                                  <p:childTnLst>
                                    <p:set>
                                      <p:cBhvr>
                                        <p:cTn id="180" dur="1" fill="hold">
                                          <p:stCondLst>
                                            <p:cond delay="0"/>
                                          </p:stCondLst>
                                        </p:cTn>
                                        <p:tgtEl>
                                          <p:spTgt spid="113"/>
                                        </p:tgtEl>
                                        <p:attrNameLst>
                                          <p:attrName>style.visibility</p:attrName>
                                        </p:attrNameLst>
                                      </p:cBhvr>
                                      <p:to>
                                        <p:strVal val="visible"/>
                                      </p:to>
                                    </p:set>
                                    <p:animEffect transition="in" filter="fade">
                                      <p:cBhvr>
                                        <p:cTn id="181" dur="600"/>
                                        <p:tgtEl>
                                          <p:spTgt spid="113"/>
                                        </p:tgtEl>
                                      </p:cBhvr>
                                    </p:animEffect>
                                    <p:anim calcmode="lin" valueType="num">
                                      <p:cBhvr>
                                        <p:cTn id="182" dur="600" fill="hold"/>
                                        <p:tgtEl>
                                          <p:spTgt spid="113"/>
                                        </p:tgtEl>
                                        <p:attrNameLst>
                                          <p:attrName>ppt_x</p:attrName>
                                        </p:attrNameLst>
                                      </p:cBhvr>
                                      <p:tavLst>
                                        <p:tav tm="0">
                                          <p:val>
                                            <p:strVal val="#ppt_x"/>
                                          </p:val>
                                        </p:tav>
                                        <p:tav tm="100000">
                                          <p:val>
                                            <p:strVal val="#ppt_x"/>
                                          </p:val>
                                        </p:tav>
                                      </p:tavLst>
                                    </p:anim>
                                    <p:anim calcmode="lin" valueType="num">
                                      <p:cBhvr>
                                        <p:cTn id="183" dur="600" fill="hold"/>
                                        <p:tgtEl>
                                          <p:spTgt spid="113"/>
                                        </p:tgtEl>
                                        <p:attrNameLst>
                                          <p:attrName>ppt_y</p:attrName>
                                        </p:attrNameLst>
                                      </p:cBhvr>
                                      <p:tavLst>
                                        <p:tav tm="0">
                                          <p:val>
                                            <p:strVal val="#ppt_y+.1"/>
                                          </p:val>
                                        </p:tav>
                                        <p:tav tm="100000">
                                          <p:val>
                                            <p:strVal val="#ppt_y"/>
                                          </p:val>
                                        </p:tav>
                                      </p:tavLst>
                                    </p:anim>
                                  </p:childTnLst>
                                </p:cTn>
                              </p:par>
                            </p:childTnLst>
                          </p:cTn>
                        </p:par>
                      </p:childTnLst>
                    </p:cTn>
                  </p:par>
                  <p:par>
                    <p:cTn id="184" fill="hold">
                      <p:stCondLst>
                        <p:cond delay="indefinite"/>
                      </p:stCondLst>
                      <p:childTnLst>
                        <p:par>
                          <p:cTn id="185" fill="hold">
                            <p:stCondLst>
                              <p:cond delay="0"/>
                            </p:stCondLst>
                            <p:childTnLst>
                              <p:par>
                                <p:cTn id="186" presetID="10" presetClass="entr" presetSubtype="0" fill="hold" nodeType="clickEffect">
                                  <p:stCondLst>
                                    <p:cond delay="0"/>
                                  </p:stCondLst>
                                  <p:childTnLst>
                                    <p:set>
                                      <p:cBhvr>
                                        <p:cTn id="187" dur="1" fill="hold">
                                          <p:stCondLst>
                                            <p:cond delay="0"/>
                                          </p:stCondLst>
                                        </p:cTn>
                                        <p:tgtEl>
                                          <p:spTgt spid="3149"/>
                                        </p:tgtEl>
                                        <p:attrNameLst>
                                          <p:attrName>style.visibility</p:attrName>
                                        </p:attrNameLst>
                                      </p:cBhvr>
                                      <p:to>
                                        <p:strVal val="visible"/>
                                      </p:to>
                                    </p:set>
                                    <p:animEffect transition="in" filter="fade">
                                      <p:cBhvr>
                                        <p:cTn id="188" dur="500"/>
                                        <p:tgtEl>
                                          <p:spTgt spid="3149"/>
                                        </p:tgtEl>
                                      </p:cBhvr>
                                    </p:animEffect>
                                  </p:childTnLst>
                                </p:cTn>
                              </p:par>
                              <p:par>
                                <p:cTn id="189" presetID="10" presetClass="entr" presetSubtype="0" fill="hold" nodeType="withEffect">
                                  <p:stCondLst>
                                    <p:cond delay="0"/>
                                  </p:stCondLst>
                                  <p:childTnLst>
                                    <p:set>
                                      <p:cBhvr>
                                        <p:cTn id="190" dur="1" fill="hold">
                                          <p:stCondLst>
                                            <p:cond delay="0"/>
                                          </p:stCondLst>
                                        </p:cTn>
                                        <p:tgtEl>
                                          <p:spTgt spid="3147"/>
                                        </p:tgtEl>
                                        <p:attrNameLst>
                                          <p:attrName>style.visibility</p:attrName>
                                        </p:attrNameLst>
                                      </p:cBhvr>
                                      <p:to>
                                        <p:strVal val="visible"/>
                                      </p:to>
                                    </p:set>
                                    <p:animEffect transition="in" filter="fade">
                                      <p:cBhvr>
                                        <p:cTn id="191" dur="500"/>
                                        <p:tgtEl>
                                          <p:spTgt spid="3147"/>
                                        </p:tgtEl>
                                      </p:cBhvr>
                                    </p:animEffect>
                                  </p:childTnLst>
                                </p:cTn>
                              </p:par>
                              <p:par>
                                <p:cTn id="192" presetID="10" presetClass="entr" presetSubtype="0" fill="hold" grpId="0" nodeType="withEffect">
                                  <p:stCondLst>
                                    <p:cond delay="0"/>
                                  </p:stCondLst>
                                  <p:childTnLst>
                                    <p:set>
                                      <p:cBhvr>
                                        <p:cTn id="193" dur="1" fill="hold">
                                          <p:stCondLst>
                                            <p:cond delay="0"/>
                                          </p:stCondLst>
                                        </p:cTn>
                                        <p:tgtEl>
                                          <p:spTgt spid="3146"/>
                                        </p:tgtEl>
                                        <p:attrNameLst>
                                          <p:attrName>style.visibility</p:attrName>
                                        </p:attrNameLst>
                                      </p:cBhvr>
                                      <p:to>
                                        <p:strVal val="visible"/>
                                      </p:to>
                                    </p:set>
                                    <p:animEffect transition="in" filter="fade">
                                      <p:cBhvr>
                                        <p:cTn id="194" dur="500"/>
                                        <p:tgtEl>
                                          <p:spTgt spid="3146"/>
                                        </p:tgtEl>
                                      </p:cBhvr>
                                    </p:animEffect>
                                  </p:childTnLst>
                                </p:cTn>
                              </p:par>
                            </p:childTnLst>
                          </p:cTn>
                        </p:par>
                      </p:childTnLst>
                    </p:cTn>
                  </p:par>
                  <p:par>
                    <p:cTn id="195" fill="hold">
                      <p:stCondLst>
                        <p:cond delay="indefinite"/>
                      </p:stCondLst>
                      <p:childTnLst>
                        <p:par>
                          <p:cTn id="196" fill="hold">
                            <p:stCondLst>
                              <p:cond delay="0"/>
                            </p:stCondLst>
                            <p:childTnLst>
                              <p:par>
                                <p:cTn id="197" presetID="10" presetClass="entr" presetSubtype="0" fill="hold" grpId="0" nodeType="clickEffect">
                                  <p:stCondLst>
                                    <p:cond delay="0"/>
                                  </p:stCondLst>
                                  <p:childTnLst>
                                    <p:set>
                                      <p:cBhvr>
                                        <p:cTn id="198" dur="1" fill="hold">
                                          <p:stCondLst>
                                            <p:cond delay="0"/>
                                          </p:stCondLst>
                                        </p:cTn>
                                        <p:tgtEl>
                                          <p:spTgt spid="122"/>
                                        </p:tgtEl>
                                        <p:attrNameLst>
                                          <p:attrName>style.visibility</p:attrName>
                                        </p:attrNameLst>
                                      </p:cBhvr>
                                      <p:to>
                                        <p:strVal val="visible"/>
                                      </p:to>
                                    </p:set>
                                    <p:animEffect transition="in" filter="fade">
                                      <p:cBhvr>
                                        <p:cTn id="199" dur="500"/>
                                        <p:tgtEl>
                                          <p:spTgt spid="122"/>
                                        </p:tgtEl>
                                      </p:cBhvr>
                                    </p:animEffect>
                                  </p:childTnLst>
                                </p:cTn>
                              </p:par>
                            </p:childTnLst>
                          </p:cTn>
                        </p:par>
                      </p:childTnLst>
                    </p:cTn>
                  </p:par>
                  <p:par>
                    <p:cTn id="200" fill="hold">
                      <p:stCondLst>
                        <p:cond delay="indefinite"/>
                      </p:stCondLst>
                      <p:childTnLst>
                        <p:par>
                          <p:cTn id="201" fill="hold">
                            <p:stCondLst>
                              <p:cond delay="0"/>
                            </p:stCondLst>
                            <p:childTnLst>
                              <p:par>
                                <p:cTn id="202" presetID="10" presetClass="entr" presetSubtype="0" fill="hold" grpId="0" nodeType="clickEffect">
                                  <p:stCondLst>
                                    <p:cond delay="0"/>
                                  </p:stCondLst>
                                  <p:childTnLst>
                                    <p:set>
                                      <p:cBhvr>
                                        <p:cTn id="203" dur="1" fill="hold">
                                          <p:stCondLst>
                                            <p:cond delay="0"/>
                                          </p:stCondLst>
                                        </p:cTn>
                                        <p:tgtEl>
                                          <p:spTgt spid="8"/>
                                        </p:tgtEl>
                                        <p:attrNameLst>
                                          <p:attrName>style.visibility</p:attrName>
                                        </p:attrNameLst>
                                      </p:cBhvr>
                                      <p:to>
                                        <p:strVal val="visible"/>
                                      </p:to>
                                    </p:set>
                                    <p:animEffect transition="in" filter="fade">
                                      <p:cBhvr>
                                        <p:cTn id="204"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59" grpId="0"/>
      <p:bldP spid="61" grpId="0"/>
      <p:bldP spid="17" grpId="0" animBg="1"/>
      <p:bldP spid="85" grpId="0" animBg="1"/>
      <p:bldP spid="26" grpId="0" animBg="1"/>
      <p:bldP spid="30" grpId="0" animBg="1"/>
      <p:bldP spid="113" grpId="0"/>
      <p:bldP spid="3146" grpId="0" animBg="1"/>
      <p:bldP spid="122" grpId="0"/>
      <p:bldP spid="8"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82030" y="332656"/>
            <a:ext cx="8136904" cy="492443"/>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1" hangingPunct="0">
              <a:lnSpc>
                <a:spcPct val="100000"/>
              </a:lnSpc>
              <a:spcBef>
                <a:spcPts val="0"/>
              </a:spcBef>
              <a:spcAft>
                <a:spcPts val="0"/>
              </a:spcAft>
              <a:buClrTx/>
              <a:buSzTx/>
              <a:buFontTx/>
              <a:buNone/>
              <a:tabLst/>
            </a:pPr>
            <a:r>
              <a:rPr kumimoji="0" lang="en-GB" sz="3200" b="0" i="0" u="none" strike="noStrike" cap="none" spc="0" normalizeH="0" baseline="0" dirty="0" smtClean="0">
                <a:ln>
                  <a:noFill/>
                </a:ln>
                <a:solidFill>
                  <a:schemeClr val="bg1"/>
                </a:solidFill>
                <a:effectLst/>
                <a:uFillTx/>
                <a:latin typeface="Arial Bold" pitchFamily="34" charset="0"/>
                <a:cs typeface="Arial Bold" pitchFamily="34" charset="0"/>
                <a:sym typeface="Helvetica"/>
              </a:rPr>
              <a:t>Moving</a:t>
            </a:r>
            <a:r>
              <a:rPr kumimoji="0" lang="en-GB" sz="3200" b="0" i="0" u="none" strike="noStrike" cap="none" spc="0" normalizeH="0" dirty="0" smtClean="0">
                <a:ln>
                  <a:noFill/>
                </a:ln>
                <a:solidFill>
                  <a:schemeClr val="bg1"/>
                </a:solidFill>
                <a:effectLst/>
                <a:uFillTx/>
                <a:latin typeface="Arial Bold" pitchFamily="34" charset="0"/>
                <a:cs typeface="Arial Bold" pitchFamily="34" charset="0"/>
                <a:sym typeface="Helvetica"/>
              </a:rPr>
              <a:t> away from place value counters</a:t>
            </a:r>
            <a:r>
              <a:rPr kumimoji="0" lang="en-GB" sz="2800" b="0" i="0" u="none" strike="noStrike" cap="none" spc="0" normalizeH="0" dirty="0" smtClean="0">
                <a:ln>
                  <a:noFill/>
                </a:ln>
                <a:solidFill>
                  <a:schemeClr val="bg1"/>
                </a:solidFill>
                <a:effectLst/>
                <a:uFillTx/>
                <a:latin typeface="Helvetica"/>
                <a:ea typeface="Helvetica"/>
                <a:cs typeface="Helvetica"/>
                <a:sym typeface="Helvetica"/>
              </a:rPr>
              <a:t>:</a:t>
            </a:r>
            <a:endParaRPr kumimoji="0" lang="en-GB" sz="2800" b="0" i="0" u="none" strike="noStrike" cap="none" spc="0" normalizeH="0" baseline="0" dirty="0">
              <a:ln>
                <a:noFill/>
              </a:ln>
              <a:solidFill>
                <a:schemeClr val="bg1"/>
              </a:solidFill>
              <a:effectLst/>
              <a:uFillTx/>
              <a:latin typeface="Helvetica"/>
              <a:ea typeface="Helvetica"/>
              <a:cs typeface="Helvetica"/>
              <a:sym typeface="Helvetica"/>
            </a:endParaRPr>
          </a:p>
        </p:txBody>
      </p:sp>
      <p:sp>
        <p:nvSpPr>
          <p:cNvPr id="4" name="TextBox 3"/>
          <p:cNvSpPr txBox="1"/>
          <p:nvPr/>
        </p:nvSpPr>
        <p:spPr>
          <a:xfrm>
            <a:off x="5824621" y="5877272"/>
            <a:ext cx="2952328" cy="615553"/>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1" hangingPunct="0">
              <a:lnSpc>
                <a:spcPct val="100000"/>
              </a:lnSpc>
              <a:spcBef>
                <a:spcPts val="0"/>
              </a:spcBef>
              <a:spcAft>
                <a:spcPts val="0"/>
              </a:spcAft>
              <a:buClrTx/>
              <a:buSzTx/>
              <a:buFontTx/>
              <a:buNone/>
              <a:tabLst/>
            </a:pPr>
            <a:r>
              <a:rPr kumimoji="0" lang="en-GB" sz="2000" b="1" i="0" u="none" strike="noStrike" cap="none" spc="0" normalizeH="0" baseline="0" dirty="0" smtClean="0">
                <a:ln>
                  <a:noFill/>
                </a:ln>
                <a:solidFill>
                  <a:srgbClr val="000000"/>
                </a:solidFill>
                <a:effectLst/>
                <a:uFillTx/>
                <a:latin typeface="Helvetica"/>
                <a:ea typeface="Helvetica"/>
                <a:cs typeface="Helvetica"/>
                <a:sym typeface="Helvetica"/>
              </a:rPr>
              <a:t>Year 4</a:t>
            </a:r>
            <a:r>
              <a:rPr lang="en-GB" sz="2000" b="1" dirty="0" smtClean="0">
                <a:solidFill>
                  <a:srgbClr val="000000"/>
                </a:solidFill>
              </a:rPr>
              <a:t>: No remainder</a:t>
            </a:r>
          </a:p>
          <a:p>
            <a:pPr marL="0" marR="0" indent="0" algn="l" defTabSz="457200" rtl="0" fontAlgn="auto" latinLnBrk="1" hangingPunct="0">
              <a:lnSpc>
                <a:spcPct val="100000"/>
              </a:lnSpc>
              <a:spcBef>
                <a:spcPts val="0"/>
              </a:spcBef>
              <a:spcAft>
                <a:spcPts val="0"/>
              </a:spcAft>
              <a:buClrTx/>
              <a:buSzTx/>
              <a:buFontTx/>
              <a:buNone/>
              <a:tabLst/>
            </a:pPr>
            <a:r>
              <a:rPr kumimoji="0" lang="en-GB" sz="2000" b="1" i="0" u="none" strike="noStrike" cap="none" spc="0" normalizeH="0" dirty="0" smtClean="0">
                <a:ln>
                  <a:noFill/>
                </a:ln>
                <a:solidFill>
                  <a:srgbClr val="000000"/>
                </a:solidFill>
                <a:effectLst/>
                <a:uFillTx/>
                <a:latin typeface="Helvetica"/>
                <a:ea typeface="Helvetica"/>
                <a:cs typeface="Helvetica"/>
                <a:sym typeface="Helvetica"/>
              </a:rPr>
              <a:t>Year 5: With remainder</a:t>
            </a:r>
            <a:endParaRPr kumimoji="0" lang="en-GB" sz="2000" b="1" i="0" u="none" strike="noStrike" cap="none" spc="0" normalizeH="0" baseline="0" dirty="0">
              <a:ln>
                <a:noFill/>
              </a:ln>
              <a:solidFill>
                <a:srgbClr val="000000"/>
              </a:solidFill>
              <a:effectLst/>
              <a:uFillTx/>
              <a:latin typeface="Helvetica"/>
              <a:ea typeface="Helvetica"/>
              <a:cs typeface="Helvetica"/>
              <a:sym typeface="Helvetica"/>
            </a:endParaRPr>
          </a:p>
        </p:txBody>
      </p:sp>
      <p:sp>
        <p:nvSpPr>
          <p:cNvPr id="5" name="Shape 3168"/>
          <p:cNvSpPr txBox="1">
            <a:spLocks/>
          </p:cNvSpPr>
          <p:nvPr/>
        </p:nvSpPr>
        <p:spPr>
          <a:xfrm>
            <a:off x="282030" y="1196752"/>
            <a:ext cx="2441575" cy="850900"/>
          </a:xfrm>
          <a:prstGeom prst="rect">
            <a:avLst/>
          </a:prstGeom>
          <a:ln w="12700">
            <a:miter lim="400000"/>
          </a:ln>
          <a:extLst>
            <a:ext uri="{C572A759-6A51-4108-AA02-DFA0A04FC94B}">
              <ma14:wrappingTextBoxFlag xmlns="" xmlns:ma14="http://schemas.microsoft.com/office/mac/drawingml/2011/main" val="1"/>
            </a:ext>
          </a:extLst>
        </p:spPr>
        <p:txBody>
          <a:bodyPr lIns="0" tIns="0" rIns="0" bIns="0" anchor="ctr">
            <a:normAutofit/>
          </a:bodyPr>
          <a:lstStyle>
            <a:lvl1pPr algn="ctr">
              <a:defRPr sz="4400">
                <a:uFill>
                  <a:solidFill/>
                </a:uFill>
                <a:latin typeface="+mn-lt"/>
                <a:ea typeface="+mn-ea"/>
                <a:cs typeface="+mn-cs"/>
                <a:sym typeface="Arial"/>
              </a:defRPr>
            </a:lvl1pPr>
            <a:lvl2pPr algn="ctr">
              <a:defRPr sz="4400">
                <a:uFill>
                  <a:solidFill/>
                </a:uFill>
                <a:latin typeface="+mn-lt"/>
                <a:ea typeface="+mn-ea"/>
                <a:cs typeface="+mn-cs"/>
                <a:sym typeface="Arial"/>
              </a:defRPr>
            </a:lvl2pPr>
            <a:lvl3pPr algn="ctr">
              <a:defRPr sz="4400">
                <a:uFill>
                  <a:solidFill/>
                </a:uFill>
                <a:latin typeface="+mn-lt"/>
                <a:ea typeface="+mn-ea"/>
                <a:cs typeface="+mn-cs"/>
                <a:sym typeface="Arial"/>
              </a:defRPr>
            </a:lvl3pPr>
            <a:lvl4pPr algn="ctr">
              <a:defRPr sz="4400">
                <a:uFill>
                  <a:solidFill/>
                </a:uFill>
                <a:latin typeface="+mn-lt"/>
                <a:ea typeface="+mn-ea"/>
                <a:cs typeface="+mn-cs"/>
                <a:sym typeface="Arial"/>
              </a:defRPr>
            </a:lvl4pPr>
            <a:lvl5pPr algn="ctr">
              <a:defRPr sz="4400">
                <a:uFill>
                  <a:solidFill/>
                </a:uFill>
                <a:latin typeface="+mn-lt"/>
                <a:ea typeface="+mn-ea"/>
                <a:cs typeface="+mn-cs"/>
                <a:sym typeface="Arial"/>
              </a:defRPr>
            </a:lvl5pPr>
            <a:lvl6pPr indent="457200" algn="ctr">
              <a:defRPr sz="4400">
                <a:uFill>
                  <a:solidFill/>
                </a:uFill>
                <a:latin typeface="+mn-lt"/>
                <a:ea typeface="+mn-ea"/>
                <a:cs typeface="+mn-cs"/>
                <a:sym typeface="Arial"/>
              </a:defRPr>
            </a:lvl6pPr>
            <a:lvl7pPr indent="914400" algn="ctr">
              <a:defRPr sz="4400">
                <a:uFill>
                  <a:solidFill/>
                </a:uFill>
                <a:latin typeface="+mn-lt"/>
                <a:ea typeface="+mn-ea"/>
                <a:cs typeface="+mn-cs"/>
                <a:sym typeface="Arial"/>
              </a:defRPr>
            </a:lvl7pPr>
            <a:lvl8pPr indent="1371600" algn="ctr">
              <a:defRPr sz="4400">
                <a:uFill>
                  <a:solidFill/>
                </a:uFill>
                <a:latin typeface="+mn-lt"/>
                <a:ea typeface="+mn-ea"/>
                <a:cs typeface="+mn-cs"/>
                <a:sym typeface="Arial"/>
              </a:defRPr>
            </a:lvl8pPr>
            <a:lvl9pPr indent="1828800" algn="ctr">
              <a:defRPr sz="4400">
                <a:uFill>
                  <a:solidFill/>
                </a:uFill>
                <a:latin typeface="+mn-lt"/>
                <a:ea typeface="+mn-ea"/>
                <a:cs typeface="+mn-cs"/>
                <a:sym typeface="Arial"/>
              </a:defRPr>
            </a:lvl9pPr>
          </a:lstStyle>
          <a:p>
            <a:pPr defTabSz="914400">
              <a:defRPr sz="1800">
                <a:uFillTx/>
              </a:defRPr>
            </a:pPr>
            <a:r>
              <a:rPr lang="en-GB" sz="3600" dirty="0" smtClean="0">
                <a:solidFill>
                  <a:schemeClr val="bg1"/>
                </a:solidFill>
                <a:uFill>
                  <a:solidFill>
                    <a:srgbClr val="00628C"/>
                  </a:solidFill>
                </a:uFill>
                <a:ea typeface="Arial Bold"/>
                <a:cs typeface="Arial Bold"/>
                <a:sym typeface="Arial Bold"/>
              </a:rPr>
              <a:t>325 </a:t>
            </a:r>
            <a:r>
              <a:rPr lang="en-GB" sz="3600" dirty="0" smtClean="0">
                <a:solidFill>
                  <a:schemeClr val="bg1"/>
                </a:solidFill>
                <a:uFill>
                  <a:solidFill>
                    <a:srgbClr val="00628C"/>
                  </a:solidFill>
                </a:uFill>
                <a:ea typeface="Arial Bold"/>
                <a:cs typeface="Arial Bold"/>
                <a:sym typeface="Symbol"/>
              </a:rPr>
              <a:t>÷ 13 = </a:t>
            </a:r>
            <a:endParaRPr lang="en-GB" sz="3600" dirty="0">
              <a:solidFill>
                <a:schemeClr val="bg1"/>
              </a:solidFill>
              <a:uFill>
                <a:solidFill>
                  <a:srgbClr val="00628C"/>
                </a:solidFill>
              </a:uFill>
              <a:ea typeface="Arial Bold"/>
              <a:cs typeface="Arial Bold"/>
              <a:sym typeface="Arial Bold"/>
            </a:endParaRPr>
          </a:p>
        </p:txBody>
      </p:sp>
      <p:pic>
        <p:nvPicPr>
          <p:cNvPr id="6" name="Picture 5" descr="C:\Users\stsc004\AppData\Local\Microsoft\Windows\Temporary Internet Files\Content.Word\IMG_1371.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411760" y="2047652"/>
            <a:ext cx="4796259" cy="3468201"/>
          </a:xfrm>
          <a:prstGeom prst="rect">
            <a:avLst/>
          </a:prstGeom>
          <a:noFill/>
          <a:ln>
            <a:noFill/>
          </a:ln>
        </p:spPr>
      </p:pic>
      <p:pic>
        <p:nvPicPr>
          <p:cNvPr id="7" name="Picture 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72400" y="260648"/>
            <a:ext cx="718693" cy="718693"/>
          </a:xfrm>
          <a:prstGeom prst="rect">
            <a:avLst/>
          </a:prstGeom>
        </p:spPr>
      </p:pic>
    </p:spTree>
    <p:extLst>
      <p:ext uri="{BB962C8B-B14F-4D97-AF65-F5344CB8AC3E}">
        <p14:creationId xmlns:p14="http://schemas.microsoft.com/office/powerpoint/2010/main" val="2088460728"/>
      </p:ext>
    </p:extLst>
  </p:cSld>
  <p:clrMapOvr>
    <a:masterClrMapping/>
  </p:clrMapOvr>
  <p:transition spd="med"/>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66903" y="1556792"/>
            <a:ext cx="4853636" cy="3600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TextBox 2"/>
          <p:cNvSpPr txBox="1"/>
          <p:nvPr/>
        </p:nvSpPr>
        <p:spPr>
          <a:xfrm>
            <a:off x="425269" y="476672"/>
            <a:ext cx="8136904" cy="492443"/>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1" hangingPunct="0">
              <a:lnSpc>
                <a:spcPct val="100000"/>
              </a:lnSpc>
              <a:spcBef>
                <a:spcPts val="0"/>
              </a:spcBef>
              <a:spcAft>
                <a:spcPts val="0"/>
              </a:spcAft>
              <a:buClrTx/>
              <a:buSzTx/>
              <a:buFontTx/>
              <a:buNone/>
              <a:tabLst/>
            </a:pPr>
            <a:r>
              <a:rPr lang="en-GB" sz="3200" dirty="0" smtClean="0">
                <a:solidFill>
                  <a:schemeClr val="bg1"/>
                </a:solidFill>
                <a:latin typeface="Arial Bold" pitchFamily="34" charset="0"/>
                <a:cs typeface="Arial Bold" pitchFamily="34" charset="0"/>
              </a:rPr>
              <a:t>Dividing by 10 and 100:</a:t>
            </a:r>
            <a:endParaRPr kumimoji="0" lang="en-GB" sz="2800" b="0" i="0" u="none" strike="noStrike" cap="none" spc="0" normalizeH="0" baseline="0" dirty="0">
              <a:ln>
                <a:noFill/>
              </a:ln>
              <a:solidFill>
                <a:schemeClr val="bg1"/>
              </a:solidFill>
              <a:effectLst/>
              <a:uFillTx/>
              <a:latin typeface="Helvetica"/>
              <a:ea typeface="Helvetica"/>
              <a:cs typeface="Helvetica"/>
              <a:sym typeface="Helvetica"/>
            </a:endParaRPr>
          </a:p>
        </p:txBody>
      </p:sp>
      <p:sp>
        <p:nvSpPr>
          <p:cNvPr id="2" name="TextBox 1"/>
          <p:cNvSpPr txBox="1"/>
          <p:nvPr/>
        </p:nvSpPr>
        <p:spPr>
          <a:xfrm>
            <a:off x="425270" y="5510983"/>
            <a:ext cx="8136903" cy="492443"/>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1" hangingPunct="0">
              <a:lnSpc>
                <a:spcPct val="100000"/>
              </a:lnSpc>
              <a:spcBef>
                <a:spcPts val="0"/>
              </a:spcBef>
              <a:spcAft>
                <a:spcPts val="0"/>
              </a:spcAft>
              <a:buClrTx/>
              <a:buSzTx/>
              <a:buFontTx/>
              <a:buNone/>
              <a:tabLst/>
            </a:pPr>
            <a:r>
              <a:rPr kumimoji="0" lang="en-GB" sz="3200" b="0" i="0" u="none" strike="noStrike" cap="none" spc="0" normalizeH="0" baseline="0" dirty="0" smtClean="0">
                <a:ln>
                  <a:noFill/>
                </a:ln>
                <a:solidFill>
                  <a:schemeClr val="bg1"/>
                </a:solidFill>
                <a:effectLst/>
                <a:uFillTx/>
                <a:latin typeface="Arial Bold" pitchFamily="34" charset="0"/>
                <a:cs typeface="Arial Bold" pitchFamily="34" charset="0"/>
                <a:sym typeface="Helvetica"/>
              </a:rPr>
              <a:t>The digits</a:t>
            </a:r>
            <a:r>
              <a:rPr kumimoji="0" lang="en-GB" sz="3200" b="0" i="0" u="none" strike="noStrike" cap="none" spc="0" normalizeH="0" dirty="0" smtClean="0">
                <a:ln>
                  <a:noFill/>
                </a:ln>
                <a:solidFill>
                  <a:schemeClr val="bg1"/>
                </a:solidFill>
                <a:effectLst/>
                <a:uFillTx/>
                <a:latin typeface="Arial Bold" pitchFamily="34" charset="0"/>
                <a:cs typeface="Arial Bold" pitchFamily="34" charset="0"/>
                <a:sym typeface="Helvetica"/>
              </a:rPr>
              <a:t> move around the decimal point.</a:t>
            </a:r>
            <a:endParaRPr kumimoji="0" lang="en-GB" sz="3200" b="0" i="0" u="none" strike="noStrike" cap="none" spc="0" normalizeH="0" baseline="0" dirty="0">
              <a:ln>
                <a:noFill/>
              </a:ln>
              <a:solidFill>
                <a:schemeClr val="bg1"/>
              </a:solidFill>
              <a:effectLst/>
              <a:uFillTx/>
              <a:latin typeface="Arial Bold" pitchFamily="34" charset="0"/>
              <a:cs typeface="Arial Bold" pitchFamily="34" charset="0"/>
              <a:sym typeface="Helvetica"/>
            </a:endParaRP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72400" y="260648"/>
            <a:ext cx="718693" cy="718693"/>
          </a:xfrm>
          <a:prstGeom prst="rect">
            <a:avLst/>
          </a:prstGeom>
        </p:spPr>
      </p:pic>
    </p:spTree>
    <p:extLst>
      <p:ext uri="{BB962C8B-B14F-4D97-AF65-F5344CB8AC3E}">
        <p14:creationId xmlns:p14="http://schemas.microsoft.com/office/powerpoint/2010/main" val="3029700505"/>
      </p:ext>
    </p:extLst>
  </p:cSld>
  <p:clrMapOvr>
    <a:masterClrMapping/>
  </p:clrMapOvr>
  <p:transition spd="med"/>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260648"/>
            <a:ext cx="8712968" cy="1384995"/>
          </a:xfrm>
          <a:prstGeom prst="rect">
            <a:avLst/>
          </a:prstGeom>
        </p:spPr>
        <p:txBody>
          <a:bodyPr wrap="square">
            <a:spAutoFit/>
          </a:bodyPr>
          <a:lstStyle/>
          <a:p>
            <a:r>
              <a:rPr lang="en-GB" sz="2800" dirty="0">
                <a:solidFill>
                  <a:schemeClr val="bg1"/>
                </a:solidFill>
                <a:latin typeface="Arial Bold" panose="020B0704020202020204" pitchFamily="34" charset="0"/>
                <a:cs typeface="Arial Bold" panose="020B0704020202020204" pitchFamily="34" charset="0"/>
              </a:rPr>
              <a:t>Divide numbers up to 4 digits by a two-digit </a:t>
            </a:r>
            <a:r>
              <a:rPr lang="en-GB" sz="2800" dirty="0" smtClean="0">
                <a:solidFill>
                  <a:schemeClr val="bg1"/>
                </a:solidFill>
                <a:latin typeface="Arial Bold" panose="020B0704020202020204" pitchFamily="34" charset="0"/>
                <a:cs typeface="Arial Bold" panose="020B0704020202020204" pitchFamily="34" charset="0"/>
              </a:rPr>
              <a:t> whole number </a:t>
            </a:r>
            <a:r>
              <a:rPr lang="en-GB" sz="2800" dirty="0">
                <a:solidFill>
                  <a:schemeClr val="bg1"/>
                </a:solidFill>
                <a:latin typeface="Arial Bold" panose="020B0704020202020204" pitchFamily="34" charset="0"/>
                <a:cs typeface="Arial Bold" panose="020B0704020202020204" pitchFamily="34" charset="0"/>
              </a:rPr>
              <a:t>using the formal written </a:t>
            </a:r>
            <a:endParaRPr lang="en-GB" sz="2800" dirty="0" smtClean="0">
              <a:solidFill>
                <a:schemeClr val="bg1"/>
              </a:solidFill>
              <a:latin typeface="Arial Bold" panose="020B0704020202020204" pitchFamily="34" charset="0"/>
              <a:cs typeface="Arial Bold" panose="020B0704020202020204" pitchFamily="34" charset="0"/>
            </a:endParaRPr>
          </a:p>
          <a:p>
            <a:r>
              <a:rPr lang="en-GB" sz="2800" dirty="0" smtClean="0">
                <a:solidFill>
                  <a:schemeClr val="bg1"/>
                </a:solidFill>
                <a:latin typeface="Arial Bold" panose="020B0704020202020204" pitchFamily="34" charset="0"/>
                <a:cs typeface="Arial Bold" panose="020B0704020202020204" pitchFamily="34" charset="0"/>
              </a:rPr>
              <a:t>method </a:t>
            </a:r>
            <a:r>
              <a:rPr lang="en-GB" sz="2800" dirty="0">
                <a:solidFill>
                  <a:schemeClr val="bg1"/>
                </a:solidFill>
                <a:latin typeface="Arial Bold" panose="020B0704020202020204" pitchFamily="34" charset="0"/>
                <a:cs typeface="Arial Bold" panose="020B0704020202020204" pitchFamily="34" charset="0"/>
              </a:rPr>
              <a:t>of </a:t>
            </a:r>
            <a:r>
              <a:rPr lang="en-GB" sz="2800" dirty="0" smtClean="0">
                <a:solidFill>
                  <a:schemeClr val="bg1"/>
                </a:solidFill>
                <a:latin typeface="Arial Bold" panose="020B0704020202020204" pitchFamily="34" charset="0"/>
                <a:cs typeface="Arial Bold" panose="020B0704020202020204" pitchFamily="34" charset="0"/>
              </a:rPr>
              <a:t>division:. </a:t>
            </a:r>
            <a:endParaRPr lang="en-GB" sz="2800" dirty="0">
              <a:solidFill>
                <a:schemeClr val="bg1"/>
              </a:solidFill>
              <a:latin typeface="Arial Bold" panose="020B0704020202020204" pitchFamily="34" charset="0"/>
              <a:cs typeface="Arial Bold" panose="020B0704020202020204" pitchFamily="34" charset="0"/>
            </a:endParaRPr>
          </a:p>
        </p:txBody>
      </p:sp>
      <p:sp>
        <p:nvSpPr>
          <p:cNvPr id="3" name="TextBox 2"/>
          <p:cNvSpPr txBox="1"/>
          <p:nvPr/>
        </p:nvSpPr>
        <p:spPr>
          <a:xfrm>
            <a:off x="8101483" y="6232698"/>
            <a:ext cx="864096" cy="307777"/>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1" hangingPunct="0">
              <a:lnSpc>
                <a:spcPct val="100000"/>
              </a:lnSpc>
              <a:spcBef>
                <a:spcPts val="0"/>
              </a:spcBef>
              <a:spcAft>
                <a:spcPts val="0"/>
              </a:spcAft>
              <a:buClrTx/>
              <a:buSzTx/>
              <a:buFontTx/>
              <a:buNone/>
              <a:tabLst/>
            </a:pPr>
            <a:r>
              <a:rPr kumimoji="0" lang="en-GB" sz="2000" b="1" i="0" u="none" strike="noStrike" cap="none" spc="0" normalizeH="0" baseline="0" dirty="0" smtClean="0">
                <a:ln>
                  <a:noFill/>
                </a:ln>
                <a:solidFill>
                  <a:srgbClr val="000000"/>
                </a:solidFill>
                <a:effectLst/>
                <a:uFillTx/>
                <a:latin typeface="Helvetica"/>
                <a:ea typeface="Helvetica"/>
                <a:cs typeface="Helvetica"/>
                <a:sym typeface="Helvetica"/>
              </a:rPr>
              <a:t>Year 6</a:t>
            </a:r>
            <a:endParaRPr kumimoji="0" lang="en-GB" sz="2000" b="1" i="0" u="none" strike="noStrike" cap="none" spc="0" normalizeH="0" baseline="0" dirty="0">
              <a:ln>
                <a:noFill/>
              </a:ln>
              <a:solidFill>
                <a:srgbClr val="000000"/>
              </a:solidFill>
              <a:effectLst/>
              <a:uFillTx/>
              <a:latin typeface="Helvetica"/>
              <a:ea typeface="Helvetica"/>
              <a:cs typeface="Helvetica"/>
              <a:sym typeface="Helvetica"/>
            </a:endParaRPr>
          </a:p>
        </p:txBody>
      </p:sp>
      <p:pic>
        <p:nvPicPr>
          <p:cNvPr id="4" name="Picture 3" descr="C:\Users\stsc004\AppData\Local\Microsoft\Windows\Temporary Internet Files\Content.Word\IMG_1308.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39552" y="1988840"/>
            <a:ext cx="3587840" cy="2520280"/>
          </a:xfrm>
          <a:prstGeom prst="rect">
            <a:avLst/>
          </a:prstGeom>
          <a:noFill/>
          <a:ln>
            <a:noFill/>
          </a:ln>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62440" y="3392996"/>
            <a:ext cx="3590080" cy="223224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72400" y="260648"/>
            <a:ext cx="718693" cy="718693"/>
          </a:xfrm>
          <a:prstGeom prst="rect">
            <a:avLst/>
          </a:prstGeom>
        </p:spPr>
      </p:pic>
      <p:pic>
        <p:nvPicPr>
          <p:cNvPr id="7"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06176" y="5320035"/>
            <a:ext cx="1702608" cy="13392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44602399"/>
      </p:ext>
    </p:extLst>
  </p:cSld>
  <p:clrMapOvr>
    <a:masterClrMapping/>
  </p:clrMapOvr>
  <p:transition spd="med"/>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188639"/>
            <a:ext cx="8784976" cy="830997"/>
          </a:xfrm>
          <a:prstGeom prst="rect">
            <a:avLst/>
          </a:prstGeom>
        </p:spPr>
        <p:txBody>
          <a:bodyPr wrap="square">
            <a:spAutoFit/>
          </a:bodyPr>
          <a:lstStyle/>
          <a:p>
            <a:r>
              <a:rPr lang="en-GB" sz="2400" dirty="0" smtClean="0">
                <a:solidFill>
                  <a:schemeClr val="bg1"/>
                </a:solidFill>
              </a:rPr>
              <a:t>Interpret remainders as whole number remainders,</a:t>
            </a:r>
          </a:p>
          <a:p>
            <a:r>
              <a:rPr lang="en-GB" sz="2400" dirty="0" smtClean="0">
                <a:solidFill>
                  <a:schemeClr val="bg1"/>
                </a:solidFill>
              </a:rPr>
              <a:t>fractions or decimals. </a:t>
            </a:r>
            <a:endParaRPr lang="en-GB" sz="2400" dirty="0">
              <a:solidFill>
                <a:schemeClr val="bg1"/>
              </a:solidFill>
            </a:endParaRPr>
          </a:p>
        </p:txBody>
      </p:sp>
      <p:pic>
        <p:nvPicPr>
          <p:cNvPr id="3" name="Picture 2" descr="C:\Users\stsc004\AppData\Local\Microsoft\Windows\Temporary Internet Files\Content.Word\IMG_1309.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59732" y="1484784"/>
            <a:ext cx="4824536" cy="3168352"/>
          </a:xfrm>
          <a:prstGeom prst="rect">
            <a:avLst/>
          </a:prstGeom>
          <a:noFill/>
          <a:ln>
            <a:noFill/>
          </a:ln>
        </p:spPr>
      </p:pic>
      <p:sp>
        <p:nvSpPr>
          <p:cNvPr id="4" name="TextBox 3"/>
          <p:cNvSpPr txBox="1"/>
          <p:nvPr/>
        </p:nvSpPr>
        <p:spPr>
          <a:xfrm>
            <a:off x="8101483" y="6232698"/>
            <a:ext cx="864096" cy="307777"/>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1" hangingPunct="0">
              <a:lnSpc>
                <a:spcPct val="100000"/>
              </a:lnSpc>
              <a:spcBef>
                <a:spcPts val="0"/>
              </a:spcBef>
              <a:spcAft>
                <a:spcPts val="0"/>
              </a:spcAft>
              <a:buClrTx/>
              <a:buSzTx/>
              <a:buFontTx/>
              <a:buNone/>
              <a:tabLst/>
            </a:pPr>
            <a:r>
              <a:rPr kumimoji="0" lang="en-GB" sz="2000" b="1" i="0" u="none" strike="noStrike" cap="none" spc="0" normalizeH="0" baseline="0" dirty="0" smtClean="0">
                <a:ln>
                  <a:noFill/>
                </a:ln>
                <a:solidFill>
                  <a:srgbClr val="000000"/>
                </a:solidFill>
                <a:effectLst/>
                <a:uFillTx/>
                <a:latin typeface="Helvetica"/>
                <a:ea typeface="Helvetica"/>
                <a:cs typeface="Helvetica"/>
                <a:sym typeface="Helvetica"/>
              </a:rPr>
              <a:t>Year 6</a:t>
            </a:r>
            <a:endParaRPr kumimoji="0" lang="en-GB" sz="2000" b="1" i="0" u="none" strike="noStrike" cap="none" spc="0" normalizeH="0" baseline="0" dirty="0">
              <a:ln>
                <a:noFill/>
              </a:ln>
              <a:solidFill>
                <a:srgbClr val="000000"/>
              </a:solidFill>
              <a:effectLst/>
              <a:uFillTx/>
              <a:latin typeface="Helvetica"/>
              <a:ea typeface="Helvetica"/>
              <a:cs typeface="Helvetica"/>
              <a:sym typeface="Helvetica"/>
            </a:endParaRP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72400" y="260648"/>
            <a:ext cx="718693" cy="718693"/>
          </a:xfrm>
          <a:prstGeom prst="rect">
            <a:avLst/>
          </a:prstGeom>
        </p:spPr>
      </p:pic>
      <p:sp>
        <p:nvSpPr>
          <p:cNvPr id="6" name="AutoShape 2" descr="Image result for decimal place value counters YOU"/>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09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69792" y="4005064"/>
            <a:ext cx="2409825" cy="18954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42219484"/>
      </p:ext>
    </p:extLst>
  </p:cSld>
  <p:clrMapOvr>
    <a:masterClrMapping/>
  </p:clrMapOvr>
  <p:transition spd="med"/>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51520" y="332656"/>
            <a:ext cx="5375189" cy="1077218"/>
          </a:xfrm>
          <a:prstGeom prst="rect">
            <a:avLst/>
          </a:prstGeom>
        </p:spPr>
        <p:txBody>
          <a:bodyPr wrap="none">
            <a:spAutoFit/>
          </a:bodyPr>
          <a:lstStyle/>
          <a:p>
            <a:pPr algn="l"/>
            <a:r>
              <a:rPr lang="en-GB" sz="3200" dirty="0">
                <a:solidFill>
                  <a:schemeClr val="bg1"/>
                </a:solidFill>
                <a:latin typeface="Arial Bold" panose="020B0704020202020204" pitchFamily="34" charset="0"/>
                <a:cs typeface="Arial Bold" panose="020B0704020202020204" pitchFamily="34" charset="0"/>
              </a:rPr>
              <a:t>Divide proper fractions by </a:t>
            </a:r>
            <a:endParaRPr lang="en-GB" sz="3200" dirty="0" smtClean="0">
              <a:solidFill>
                <a:schemeClr val="bg1"/>
              </a:solidFill>
              <a:latin typeface="Arial Bold" panose="020B0704020202020204" pitchFamily="34" charset="0"/>
              <a:cs typeface="Arial Bold" panose="020B0704020202020204" pitchFamily="34" charset="0"/>
            </a:endParaRPr>
          </a:p>
          <a:p>
            <a:pPr algn="l"/>
            <a:r>
              <a:rPr lang="en-GB" sz="3200" dirty="0" smtClean="0">
                <a:solidFill>
                  <a:schemeClr val="bg1"/>
                </a:solidFill>
                <a:latin typeface="Arial Bold" panose="020B0704020202020204" pitchFamily="34" charset="0"/>
                <a:cs typeface="Arial Bold" panose="020B0704020202020204" pitchFamily="34" charset="0"/>
              </a:rPr>
              <a:t>whole numbers: </a:t>
            </a:r>
            <a:endParaRPr lang="en-GB" sz="3200" dirty="0">
              <a:solidFill>
                <a:schemeClr val="bg1"/>
              </a:solidFill>
              <a:latin typeface="Arial Bold" panose="020B0704020202020204" pitchFamily="34" charset="0"/>
              <a:cs typeface="Arial Bold" panose="020B0704020202020204" pitchFamily="34" charset="0"/>
            </a:endParaRPr>
          </a:p>
        </p:txBody>
      </p:sp>
      <p:sp>
        <p:nvSpPr>
          <p:cNvPr id="3" name="Rectangle 2"/>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GB"/>
          </a:p>
        </p:txBody>
      </p:sp>
      <p:pic>
        <p:nvPicPr>
          <p:cNvPr id="6" name="Picture 5" descr="C:\Users\stsc004\AppData\Local\Microsoft\Windows\Temporary Internet Files\Content.Word\IMG_1398.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572000" y="2678115"/>
            <a:ext cx="3384376" cy="2849736"/>
          </a:xfrm>
          <a:prstGeom prst="rect">
            <a:avLst/>
          </a:prstGeom>
          <a:noFill/>
          <a:ln>
            <a:noFill/>
          </a:ln>
        </p:spPr>
      </p:pic>
      <p:cxnSp>
        <p:nvCxnSpPr>
          <p:cNvPr id="7" name="Straight Connector 6"/>
          <p:cNvCxnSpPr/>
          <p:nvPr/>
        </p:nvCxnSpPr>
        <p:spPr>
          <a:xfrm flipV="1">
            <a:off x="4753264" y="4102983"/>
            <a:ext cx="1587238" cy="79655"/>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Straight Connector 7"/>
          <p:cNvCxnSpPr>
            <a:endCxn id="9" idx="10"/>
          </p:cNvCxnSpPr>
          <p:nvPr/>
        </p:nvCxnSpPr>
        <p:spPr>
          <a:xfrm>
            <a:off x="6340502" y="4142810"/>
            <a:ext cx="794666" cy="1158123"/>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9" name="Freeform 8"/>
          <p:cNvSpPr/>
          <p:nvPr/>
        </p:nvSpPr>
        <p:spPr>
          <a:xfrm>
            <a:off x="4753264" y="4144186"/>
            <a:ext cx="2381904" cy="1364626"/>
          </a:xfrm>
          <a:custGeom>
            <a:avLst/>
            <a:gdLst>
              <a:gd name="connsiteX0" fmla="*/ 0 w 1095469"/>
              <a:gd name="connsiteY0" fmla="*/ 0 h 683550"/>
              <a:gd name="connsiteX1" fmla="*/ 22633 w 1095469"/>
              <a:gd name="connsiteY1" fmla="*/ 176543 h 683550"/>
              <a:gd name="connsiteX2" fmla="*/ 76954 w 1095469"/>
              <a:gd name="connsiteY2" fmla="*/ 316871 h 683550"/>
              <a:gd name="connsiteX3" fmla="*/ 162962 w 1095469"/>
              <a:gd name="connsiteY3" fmla="*/ 443620 h 683550"/>
              <a:gd name="connsiteX4" fmla="*/ 253497 w 1095469"/>
              <a:gd name="connsiteY4" fmla="*/ 538681 h 683550"/>
              <a:gd name="connsiteX5" fmla="*/ 398352 w 1095469"/>
              <a:gd name="connsiteY5" fmla="*/ 624689 h 683550"/>
              <a:gd name="connsiteX6" fmla="*/ 525101 w 1095469"/>
              <a:gd name="connsiteY6" fmla="*/ 674483 h 683550"/>
              <a:gd name="connsiteX7" fmla="*/ 701643 w 1095469"/>
              <a:gd name="connsiteY7" fmla="*/ 683537 h 683550"/>
              <a:gd name="connsiteX8" fmla="*/ 869132 w 1095469"/>
              <a:gd name="connsiteY8" fmla="*/ 674483 h 683550"/>
              <a:gd name="connsiteX9" fmla="*/ 986827 w 1095469"/>
              <a:gd name="connsiteY9" fmla="*/ 638269 h 683550"/>
              <a:gd name="connsiteX10" fmla="*/ 1095469 w 1095469"/>
              <a:gd name="connsiteY10" fmla="*/ 579422 h 683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095469" h="683550">
                <a:moveTo>
                  <a:pt x="0" y="0"/>
                </a:moveTo>
                <a:cubicBezTo>
                  <a:pt x="4903" y="61865"/>
                  <a:pt x="9807" y="123731"/>
                  <a:pt x="22633" y="176543"/>
                </a:cubicBezTo>
                <a:cubicBezTo>
                  <a:pt x="35459" y="229355"/>
                  <a:pt x="53566" y="272358"/>
                  <a:pt x="76954" y="316871"/>
                </a:cubicBezTo>
                <a:cubicBezTo>
                  <a:pt x="100342" y="361384"/>
                  <a:pt x="133538" y="406652"/>
                  <a:pt x="162962" y="443620"/>
                </a:cubicBezTo>
                <a:cubicBezTo>
                  <a:pt x="192386" y="480588"/>
                  <a:pt x="214265" y="508503"/>
                  <a:pt x="253497" y="538681"/>
                </a:cubicBezTo>
                <a:cubicBezTo>
                  <a:pt x="292729" y="568859"/>
                  <a:pt x="353085" y="602055"/>
                  <a:pt x="398352" y="624689"/>
                </a:cubicBezTo>
                <a:cubicBezTo>
                  <a:pt x="443619" y="647323"/>
                  <a:pt x="474553" y="664675"/>
                  <a:pt x="525101" y="674483"/>
                </a:cubicBezTo>
                <a:cubicBezTo>
                  <a:pt x="575649" y="684291"/>
                  <a:pt x="644305" y="683537"/>
                  <a:pt x="701643" y="683537"/>
                </a:cubicBezTo>
                <a:cubicBezTo>
                  <a:pt x="758981" y="683537"/>
                  <a:pt x="821601" y="682028"/>
                  <a:pt x="869132" y="674483"/>
                </a:cubicBezTo>
                <a:cubicBezTo>
                  <a:pt x="916663" y="666938"/>
                  <a:pt x="949104" y="654113"/>
                  <a:pt x="986827" y="638269"/>
                </a:cubicBezTo>
                <a:cubicBezTo>
                  <a:pt x="1024550" y="622425"/>
                  <a:pt x="1060009" y="600923"/>
                  <a:pt x="1095469" y="579422"/>
                </a:cubicBezTo>
              </a:path>
            </a:pathLst>
          </a:cu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cxnSp>
        <p:nvCxnSpPr>
          <p:cNvPr id="10" name="Straight Connector 9"/>
          <p:cNvCxnSpPr>
            <a:stCxn id="9" idx="5"/>
          </p:cNvCxnSpPr>
          <p:nvPr/>
        </p:nvCxnSpPr>
        <p:spPr>
          <a:xfrm flipV="1">
            <a:off x="5619410" y="4102983"/>
            <a:ext cx="721092" cy="128832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6" name="Rectangle 15"/>
          <p:cNvSpPr/>
          <p:nvPr/>
        </p:nvSpPr>
        <p:spPr>
          <a:xfrm>
            <a:off x="683568" y="2204864"/>
            <a:ext cx="3672408" cy="830997"/>
          </a:xfrm>
          <a:prstGeom prst="rect">
            <a:avLst/>
          </a:prstGeom>
        </p:spPr>
        <p:txBody>
          <a:bodyPr wrap="square">
            <a:spAutoFit/>
          </a:bodyPr>
          <a:lstStyle/>
          <a:p>
            <a:r>
              <a:rPr lang="en-GB" sz="4800" baseline="30000" dirty="0">
                <a:solidFill>
                  <a:schemeClr val="bg1"/>
                </a:solidFill>
              </a:rPr>
              <a:t>1</a:t>
            </a:r>
            <a:r>
              <a:rPr lang="en-GB" sz="4800" dirty="0">
                <a:solidFill>
                  <a:schemeClr val="bg1"/>
                </a:solidFill>
              </a:rPr>
              <a:t>/</a:t>
            </a:r>
            <a:r>
              <a:rPr lang="en-GB" sz="4800" baseline="-25000" dirty="0">
                <a:solidFill>
                  <a:schemeClr val="bg1"/>
                </a:solidFill>
              </a:rPr>
              <a:t>3 </a:t>
            </a:r>
            <a:r>
              <a:rPr lang="en-GB" sz="4800" dirty="0">
                <a:solidFill>
                  <a:schemeClr val="bg1"/>
                </a:solidFill>
              </a:rPr>
              <a:t>÷ 2 = </a:t>
            </a:r>
            <a:r>
              <a:rPr lang="en-GB" sz="4800" baseline="30000" dirty="0">
                <a:solidFill>
                  <a:schemeClr val="bg1"/>
                </a:solidFill>
              </a:rPr>
              <a:t>1</a:t>
            </a:r>
            <a:r>
              <a:rPr lang="en-GB" sz="4800" dirty="0">
                <a:solidFill>
                  <a:schemeClr val="bg1"/>
                </a:solidFill>
              </a:rPr>
              <a:t>/</a:t>
            </a:r>
            <a:r>
              <a:rPr lang="en-GB" sz="4800" baseline="-25000" dirty="0">
                <a:solidFill>
                  <a:schemeClr val="bg1"/>
                </a:solidFill>
              </a:rPr>
              <a:t>6 </a:t>
            </a:r>
            <a:endParaRPr lang="en-GB" sz="4800" dirty="0">
              <a:solidFill>
                <a:schemeClr val="bg1"/>
              </a:solidFill>
            </a:endParaRPr>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72400" y="260648"/>
            <a:ext cx="718693" cy="718693"/>
          </a:xfrm>
          <a:prstGeom prst="rect">
            <a:avLst/>
          </a:prstGeom>
        </p:spPr>
      </p:pic>
      <p:sp>
        <p:nvSpPr>
          <p:cNvPr id="12" name="TextBox 11"/>
          <p:cNvSpPr txBox="1"/>
          <p:nvPr/>
        </p:nvSpPr>
        <p:spPr>
          <a:xfrm>
            <a:off x="8101483" y="6232698"/>
            <a:ext cx="864096" cy="307777"/>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1" hangingPunct="0">
              <a:lnSpc>
                <a:spcPct val="100000"/>
              </a:lnSpc>
              <a:spcBef>
                <a:spcPts val="0"/>
              </a:spcBef>
              <a:spcAft>
                <a:spcPts val="0"/>
              </a:spcAft>
              <a:buClrTx/>
              <a:buSzTx/>
              <a:buFontTx/>
              <a:buNone/>
              <a:tabLst/>
            </a:pPr>
            <a:r>
              <a:rPr kumimoji="0" lang="en-GB" sz="2000" b="1" i="0" u="none" strike="noStrike" cap="none" spc="0" normalizeH="0" baseline="0" dirty="0" smtClean="0">
                <a:ln>
                  <a:noFill/>
                </a:ln>
                <a:solidFill>
                  <a:srgbClr val="000000"/>
                </a:solidFill>
                <a:effectLst/>
                <a:uFillTx/>
                <a:latin typeface="Helvetica"/>
                <a:ea typeface="Helvetica"/>
                <a:cs typeface="Helvetica"/>
                <a:sym typeface="Helvetica"/>
              </a:rPr>
              <a:t>Year 6</a:t>
            </a:r>
            <a:endParaRPr kumimoji="0" lang="en-GB" sz="2000" b="1" i="0" u="none" strike="noStrike" cap="none" spc="0" normalizeH="0" baseline="0" dirty="0">
              <a:ln>
                <a:noFill/>
              </a:ln>
              <a:solidFill>
                <a:srgbClr val="000000"/>
              </a:solidFill>
              <a:effectLst/>
              <a:uFillTx/>
              <a:latin typeface="Helvetica"/>
              <a:ea typeface="Helvetica"/>
              <a:cs typeface="Helvetica"/>
              <a:sym typeface="Helvetica"/>
            </a:endParaRPr>
          </a:p>
        </p:txBody>
      </p:sp>
    </p:spTree>
    <p:extLst>
      <p:ext uri="{BB962C8B-B14F-4D97-AF65-F5344CB8AC3E}">
        <p14:creationId xmlns:p14="http://schemas.microsoft.com/office/powerpoint/2010/main" val="2779901480"/>
      </p:ext>
    </p:extLst>
  </p:cSld>
  <p:clrMapOvr>
    <a:masterClrMapping/>
  </p:clrMapOvr>
  <p:transition spd="med"/>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94204" y="2564904"/>
            <a:ext cx="2915631" cy="2915631"/>
          </a:xfrm>
          <a:prstGeom prst="rect">
            <a:avLst/>
          </a:prstGeom>
        </p:spPr>
      </p:pic>
      <p:sp>
        <p:nvSpPr>
          <p:cNvPr id="4" name="TextBox 3"/>
          <p:cNvSpPr txBox="1"/>
          <p:nvPr/>
        </p:nvSpPr>
        <p:spPr>
          <a:xfrm>
            <a:off x="1907704" y="1040689"/>
            <a:ext cx="5688632" cy="1107996"/>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ctr" defTabSz="457200" rtl="0" fontAlgn="auto" latinLnBrk="1" hangingPunct="0">
              <a:lnSpc>
                <a:spcPct val="100000"/>
              </a:lnSpc>
              <a:spcBef>
                <a:spcPts val="0"/>
              </a:spcBef>
              <a:spcAft>
                <a:spcPts val="0"/>
              </a:spcAft>
              <a:buClrTx/>
              <a:buSzTx/>
              <a:buFontTx/>
              <a:buNone/>
              <a:tabLst/>
            </a:pPr>
            <a:r>
              <a:rPr kumimoji="0" lang="en-GB" sz="7200" b="0" i="0" u="none" strike="noStrike" cap="none" spc="0" normalizeH="0" baseline="0" dirty="0" smtClean="0">
                <a:ln>
                  <a:noFill/>
                </a:ln>
                <a:solidFill>
                  <a:schemeClr val="bg1"/>
                </a:solidFill>
                <a:effectLst/>
                <a:uFillTx/>
                <a:latin typeface="Helvetica"/>
                <a:ea typeface="Helvetica"/>
                <a:cs typeface="Helvetica"/>
                <a:sym typeface="Helvetica"/>
              </a:rPr>
              <a:t>Multiplication</a:t>
            </a:r>
            <a:endParaRPr kumimoji="0" lang="en-GB" sz="7200" b="0" i="0" u="none" strike="noStrike" cap="none" spc="0" normalizeH="0" baseline="0" dirty="0">
              <a:ln>
                <a:noFill/>
              </a:ln>
              <a:solidFill>
                <a:schemeClr val="bg1"/>
              </a:solidFill>
              <a:effectLst/>
              <a:uFillTx/>
              <a:latin typeface="Helvetica"/>
              <a:ea typeface="Helvetica"/>
              <a:cs typeface="Helvetica"/>
              <a:sym typeface="Helvetica"/>
            </a:endParaRPr>
          </a:p>
        </p:txBody>
      </p:sp>
    </p:spTree>
    <p:extLst>
      <p:ext uri="{BB962C8B-B14F-4D97-AF65-F5344CB8AC3E}">
        <p14:creationId xmlns:p14="http://schemas.microsoft.com/office/powerpoint/2010/main" val="242872537"/>
      </p:ext>
    </p:extLst>
  </p:cSld>
  <p:clrMapOvr>
    <a:masterClrMapping/>
  </p:clrMapOvr>
  <p:transition spd="med"/>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4" name="Shape 2424"/>
          <p:cNvSpPr>
            <a:spLocks noGrp="1"/>
          </p:cNvSpPr>
          <p:nvPr>
            <p:ph type="title" idx="4294967295"/>
          </p:nvPr>
        </p:nvSpPr>
        <p:spPr>
          <a:xfrm>
            <a:off x="464344" y="1484784"/>
            <a:ext cx="7710488" cy="1008063"/>
          </a:xfrm>
          <a:prstGeom prst="rect">
            <a:avLst/>
          </a:prstGeom>
          <a:ln w="12700">
            <a:miter lim="400000"/>
          </a:ln>
          <a:extLst>
            <a:ext uri="{C572A759-6A51-4108-AA02-DFA0A04FC94B}"/>
          </a:extLst>
        </p:spPr>
        <p:txBody>
          <a:bodyPr lIns="50800" tIns="50800" rIns="50800" bIns="50800" anchor="b">
            <a:noAutofit/>
          </a:bodyPr>
          <a:lstStyle>
            <a:lvl1pPr algn="l">
              <a:defRPr sz="3600">
                <a:solidFill>
                  <a:srgbClr val="00628C"/>
                </a:solidFill>
                <a:uFill>
                  <a:solidFill>
                    <a:srgbClr val="00628C"/>
                  </a:solidFill>
                </a:uFill>
                <a:latin typeface="Arial Bold"/>
                <a:ea typeface="Arial Bold"/>
                <a:cs typeface="Arial Bold"/>
                <a:sym typeface="Arial Bold"/>
              </a:defRPr>
            </a:lvl1pPr>
          </a:lstStyle>
          <a:p>
            <a:pPr eaLnBrk="1" fontAlgn="auto" hangingPunct="1">
              <a:spcBef>
                <a:spcPts val="0"/>
              </a:spcBef>
              <a:spcAft>
                <a:spcPts val="0"/>
              </a:spcAft>
              <a:defRPr sz="1800">
                <a:solidFill>
                  <a:srgbClr val="000000"/>
                </a:solidFill>
                <a:uFillTx/>
              </a:defRPr>
            </a:pPr>
            <a:r>
              <a:rPr lang="en-GB" sz="2400" dirty="0" smtClean="0">
                <a:solidFill>
                  <a:srgbClr val="000000"/>
                </a:solidFill>
                <a:uFillTx/>
              </a:rPr>
              <a:t/>
            </a:r>
            <a:br>
              <a:rPr lang="en-GB" sz="2400" dirty="0" smtClean="0">
                <a:solidFill>
                  <a:srgbClr val="000000"/>
                </a:solidFill>
                <a:uFillTx/>
              </a:rPr>
            </a:br>
            <a:r>
              <a:rPr lang="en-GB" sz="2400" dirty="0" smtClean="0">
                <a:solidFill>
                  <a:schemeClr val="bg1"/>
                </a:solidFill>
                <a:uFillTx/>
              </a:rPr>
              <a:t/>
            </a:r>
            <a:br>
              <a:rPr lang="en-GB" sz="2400" dirty="0" smtClean="0">
                <a:solidFill>
                  <a:schemeClr val="bg1"/>
                </a:solidFill>
                <a:uFillTx/>
              </a:rPr>
            </a:br>
            <a:r>
              <a:rPr lang="en-GB" sz="3200" dirty="0" smtClean="0">
                <a:solidFill>
                  <a:schemeClr val="bg1"/>
                </a:solidFill>
                <a:uFillTx/>
              </a:rPr>
              <a:t>Children will learn to calculate doubles of 2-digit numbers through the use of partitioning.</a:t>
            </a:r>
            <a:endParaRPr sz="2400" dirty="0">
              <a:solidFill>
                <a:schemeClr val="bg1"/>
              </a:solidFill>
              <a:uFillTx/>
            </a:endParaRPr>
          </a:p>
        </p:txBody>
      </p:sp>
      <p:sp>
        <p:nvSpPr>
          <p:cNvPr id="2461" name="Shape 2461"/>
          <p:cNvSpPr>
            <a:spLocks noChangeArrowheads="1"/>
          </p:cNvSpPr>
          <p:nvPr/>
        </p:nvSpPr>
        <p:spPr bwMode="auto">
          <a:xfrm>
            <a:off x="1508125" y="2670175"/>
            <a:ext cx="282575"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0" tIns="0" rIns="0" bIns="0">
            <a:spAutoFit/>
          </a:bodyPr>
          <a:lstStyle/>
          <a:p>
            <a:pPr defTabSz="914400">
              <a:spcBef>
                <a:spcPts val="2400"/>
              </a:spcBef>
            </a:pPr>
            <a:endParaRPr lang="en-US" altLang="en-US" sz="4000" b="1">
              <a:solidFill>
                <a:srgbClr val="000000"/>
              </a:solidFill>
              <a:latin typeface="Symbol" pitchFamily="18" charset="2"/>
              <a:sym typeface="Symbol" pitchFamily="18" charset="2"/>
            </a:endParaRPr>
          </a:p>
        </p:txBody>
      </p:sp>
      <p:sp>
        <p:nvSpPr>
          <p:cNvPr id="5" name="Shape 2355"/>
          <p:cNvSpPr/>
          <p:nvPr/>
        </p:nvSpPr>
        <p:spPr>
          <a:xfrm>
            <a:off x="7380288" y="6048375"/>
            <a:ext cx="1306512" cy="657225"/>
          </a:xfrm>
          <a:prstGeom prst="rect">
            <a:avLst/>
          </a:prstGeom>
          <a:ln w="12700">
            <a:miter lim="400000"/>
          </a:ln>
          <a:extLst>
            <a:ext uri="{C572A759-6A51-4108-AA02-DFA0A04FC94B}"/>
          </a:extLst>
        </p:spPr>
        <p:txBody>
          <a:bodyPr lIns="50800" tIns="50800" rIns="50800" bIns="50800" anchor="b">
            <a:spAutoFit/>
          </a:bodyPr>
          <a:lstStyle>
            <a:lvl1pPr algn="r" defTabSz="914400">
              <a:defRPr>
                <a:uFill>
                  <a:solidFill/>
                </a:uFill>
                <a:latin typeface="+mn-lt"/>
                <a:ea typeface="+mn-ea"/>
                <a:cs typeface="+mn-cs"/>
                <a:sym typeface="Arial"/>
              </a:defRPr>
            </a:lvl1pPr>
          </a:lstStyle>
          <a:p>
            <a:pPr fontAlgn="auto">
              <a:spcBef>
                <a:spcPts val="0"/>
              </a:spcBef>
              <a:spcAft>
                <a:spcPts val="0"/>
              </a:spcAft>
              <a:defRPr sz="1800">
                <a:uFillTx/>
              </a:defRPr>
            </a:pPr>
            <a:r>
              <a:rPr lang="en-GB" sz="1800" kern="0" dirty="0" smtClean="0">
                <a:solidFill>
                  <a:sysClr val="windowText" lastClr="000000"/>
                </a:solidFill>
                <a:uFillTx/>
              </a:rPr>
              <a:t>Year 3</a:t>
            </a:r>
          </a:p>
          <a:p>
            <a:pPr fontAlgn="auto">
              <a:spcBef>
                <a:spcPts val="0"/>
              </a:spcBef>
              <a:spcAft>
                <a:spcPts val="0"/>
              </a:spcAft>
              <a:defRPr sz="1800">
                <a:uFillTx/>
              </a:defRPr>
            </a:pPr>
            <a:endParaRPr sz="1800" kern="0" dirty="0">
              <a:solidFill>
                <a:sysClr val="windowText" lastClr="000000"/>
              </a:solidFill>
              <a:uFillTx/>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72400" y="260648"/>
            <a:ext cx="718693" cy="718693"/>
          </a:xfrm>
          <a:prstGeom prst="rect">
            <a:avLst/>
          </a:prstGeom>
        </p:spPr>
      </p:pic>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49412" y="2692587"/>
            <a:ext cx="6147059" cy="31544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62024920"/>
      </p:ext>
    </p:extLst>
  </p:cSld>
  <p:clrMapOvr>
    <a:masterClrMapping/>
  </p:clrMapOvr>
  <p:transition/>
  <p:timing>
    <p:tnLst>
      <p:par>
        <p:cTn id="1" dur="indefinite" restart="never" fill="hold" nodeType="tmRoot">
          <p:childTnLst>
            <p:seq concurrent="1" prevAc="none" nextAc="seek">
              <p:cTn id="2" dur="indefinite" fill="hold"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afterEffect">
                                  <p:stCondLst>
                                    <p:cond delay="0"/>
                                  </p:stCondLst>
                                  <p:iterate>
                                    <p:tmAbs val="0"/>
                                  </p:iterate>
                                  <p:childTnLst>
                                    <p:set>
                                      <p:cBhvr>
                                        <p:cTn id="6" fill="hold"/>
                                        <p:tgtEl>
                                          <p:spTgt spid="2461"/>
                                        </p:tgtEl>
                                        <p:attrNameLst>
                                          <p:attrName>style.visibility</p:attrName>
                                        </p:attrNameLst>
                                      </p:cBhvr>
                                      <p:to>
                                        <p:strVal val="visible"/>
                                      </p:to>
                                    </p:set>
                                    <p:animEffect transition="in" filter="dissolve">
                                      <p:cBhvr>
                                        <p:cTn id="7" dur="500"/>
                                        <p:tgtEl>
                                          <p:spTgt spid="24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61" grpId="0" animBg="1" advAuto="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4" name="Shape 2424"/>
          <p:cNvSpPr>
            <a:spLocks noGrp="1"/>
          </p:cNvSpPr>
          <p:nvPr>
            <p:ph type="title" idx="4294967295"/>
          </p:nvPr>
        </p:nvSpPr>
        <p:spPr>
          <a:xfrm>
            <a:off x="464344" y="1484784"/>
            <a:ext cx="7710488" cy="1008063"/>
          </a:xfrm>
          <a:prstGeom prst="rect">
            <a:avLst/>
          </a:prstGeom>
          <a:ln w="12700">
            <a:miter lim="400000"/>
          </a:ln>
          <a:extLst>
            <a:ext uri="{C572A759-6A51-4108-AA02-DFA0A04FC94B}"/>
          </a:extLst>
        </p:spPr>
        <p:txBody>
          <a:bodyPr lIns="50800" tIns="50800" rIns="50800" bIns="50800" anchor="b">
            <a:noAutofit/>
          </a:bodyPr>
          <a:lstStyle>
            <a:lvl1pPr algn="l">
              <a:defRPr sz="3600">
                <a:solidFill>
                  <a:srgbClr val="00628C"/>
                </a:solidFill>
                <a:uFill>
                  <a:solidFill>
                    <a:srgbClr val="00628C"/>
                  </a:solidFill>
                </a:uFill>
                <a:latin typeface="Arial Bold"/>
                <a:ea typeface="Arial Bold"/>
                <a:cs typeface="Arial Bold"/>
                <a:sym typeface="Arial Bold"/>
              </a:defRPr>
            </a:lvl1pPr>
          </a:lstStyle>
          <a:p>
            <a:pPr eaLnBrk="1" fontAlgn="auto" hangingPunct="1">
              <a:spcBef>
                <a:spcPts val="0"/>
              </a:spcBef>
              <a:spcAft>
                <a:spcPts val="0"/>
              </a:spcAft>
              <a:defRPr sz="1800">
                <a:solidFill>
                  <a:srgbClr val="000000"/>
                </a:solidFill>
                <a:uFillTx/>
              </a:defRPr>
            </a:pPr>
            <a:r>
              <a:rPr lang="en-GB" sz="2400" dirty="0" smtClean="0">
                <a:solidFill>
                  <a:srgbClr val="000000"/>
                </a:solidFill>
                <a:uFillTx/>
              </a:rPr>
              <a:t/>
            </a:r>
            <a:br>
              <a:rPr lang="en-GB" sz="2400" dirty="0" smtClean="0">
                <a:solidFill>
                  <a:srgbClr val="000000"/>
                </a:solidFill>
                <a:uFillTx/>
              </a:rPr>
            </a:br>
            <a:r>
              <a:rPr lang="en-GB" sz="2400" dirty="0" smtClean="0">
                <a:solidFill>
                  <a:schemeClr val="bg1"/>
                </a:solidFill>
                <a:uFillTx/>
              </a:rPr>
              <a:t/>
            </a:r>
            <a:br>
              <a:rPr lang="en-GB" sz="2400" dirty="0" smtClean="0">
                <a:solidFill>
                  <a:schemeClr val="bg1"/>
                </a:solidFill>
                <a:uFillTx/>
              </a:rPr>
            </a:br>
            <a:r>
              <a:rPr lang="en-GB" sz="3200" dirty="0">
                <a:solidFill>
                  <a:schemeClr val="bg1"/>
                </a:solidFill>
                <a:uFillTx/>
              </a:rPr>
              <a:t>Children will be taught to multiply numbers (</a:t>
            </a:r>
            <a:r>
              <a:rPr lang="en-GB" sz="3200" dirty="0" smtClean="0">
                <a:solidFill>
                  <a:schemeClr val="bg1"/>
                </a:solidFill>
                <a:uFillTx/>
              </a:rPr>
              <a:t>TO </a:t>
            </a:r>
            <a:r>
              <a:rPr lang="en-GB" sz="3200" dirty="0">
                <a:solidFill>
                  <a:schemeClr val="bg1"/>
                </a:solidFill>
                <a:uFillTx/>
              </a:rPr>
              <a:t>x O</a:t>
            </a:r>
            <a:r>
              <a:rPr lang="en-GB" sz="3200" dirty="0" smtClean="0">
                <a:solidFill>
                  <a:schemeClr val="bg1"/>
                </a:solidFill>
                <a:uFillTx/>
              </a:rPr>
              <a:t>) </a:t>
            </a:r>
            <a:r>
              <a:rPr lang="en-GB" sz="3200" dirty="0">
                <a:solidFill>
                  <a:schemeClr val="bg1"/>
                </a:solidFill>
                <a:uFillTx/>
              </a:rPr>
              <a:t>through </a:t>
            </a:r>
            <a:r>
              <a:rPr lang="en-GB" sz="3200" dirty="0" smtClean="0">
                <a:solidFill>
                  <a:schemeClr val="bg1"/>
                </a:solidFill>
                <a:uFillTx/>
              </a:rPr>
              <a:t>partitioning to understand </a:t>
            </a:r>
            <a:r>
              <a:rPr lang="en-GB" sz="3200" dirty="0">
                <a:solidFill>
                  <a:schemeClr val="bg1"/>
                </a:solidFill>
                <a:uFillTx/>
              </a:rPr>
              <a:t>the formal written method of grid multiplication</a:t>
            </a:r>
            <a:r>
              <a:rPr lang="en-GB" sz="2400" dirty="0">
                <a:solidFill>
                  <a:schemeClr val="bg1"/>
                </a:solidFill>
                <a:uFillTx/>
              </a:rPr>
              <a:t>.</a:t>
            </a:r>
            <a:endParaRPr sz="2400" dirty="0">
              <a:solidFill>
                <a:schemeClr val="bg1"/>
              </a:solidFill>
              <a:uFillTx/>
            </a:endParaRPr>
          </a:p>
        </p:txBody>
      </p:sp>
      <p:sp>
        <p:nvSpPr>
          <p:cNvPr id="2461" name="Shape 2461"/>
          <p:cNvSpPr>
            <a:spLocks noChangeArrowheads="1"/>
          </p:cNvSpPr>
          <p:nvPr/>
        </p:nvSpPr>
        <p:spPr bwMode="auto">
          <a:xfrm>
            <a:off x="1508125" y="2670175"/>
            <a:ext cx="282575"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0" tIns="0" rIns="0" bIns="0">
            <a:spAutoFit/>
          </a:bodyPr>
          <a:lstStyle/>
          <a:p>
            <a:pPr defTabSz="914400">
              <a:spcBef>
                <a:spcPts val="2400"/>
              </a:spcBef>
            </a:pPr>
            <a:endParaRPr lang="en-US" altLang="en-US" sz="4000" b="1">
              <a:solidFill>
                <a:srgbClr val="000000"/>
              </a:solidFill>
              <a:latin typeface="Symbol" pitchFamily="18" charset="2"/>
              <a:sym typeface="Symbol" pitchFamily="18" charset="2"/>
            </a:endParaRPr>
          </a:p>
        </p:txBody>
      </p:sp>
      <p:pic>
        <p:nvPicPr>
          <p:cNvPr id="9220" name="Picture 4" descr="C:\Users\stsc004\AppData\Local\Microsoft\Windows\Temporary Internet Files\Content.Word\IMG_126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58888" y="2974975"/>
            <a:ext cx="6121400" cy="3600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Shape 2355"/>
          <p:cNvSpPr/>
          <p:nvPr/>
        </p:nvSpPr>
        <p:spPr>
          <a:xfrm>
            <a:off x="7380288" y="6048375"/>
            <a:ext cx="1306512" cy="657225"/>
          </a:xfrm>
          <a:prstGeom prst="rect">
            <a:avLst/>
          </a:prstGeom>
          <a:ln w="12700">
            <a:miter lim="400000"/>
          </a:ln>
          <a:extLst>
            <a:ext uri="{C572A759-6A51-4108-AA02-DFA0A04FC94B}"/>
          </a:extLst>
        </p:spPr>
        <p:txBody>
          <a:bodyPr lIns="50800" tIns="50800" rIns="50800" bIns="50800" anchor="b">
            <a:spAutoFit/>
          </a:bodyPr>
          <a:lstStyle>
            <a:lvl1pPr algn="r" defTabSz="914400">
              <a:defRPr>
                <a:uFill>
                  <a:solidFill/>
                </a:uFill>
                <a:latin typeface="+mn-lt"/>
                <a:ea typeface="+mn-ea"/>
                <a:cs typeface="+mn-cs"/>
                <a:sym typeface="Arial"/>
              </a:defRPr>
            </a:lvl1pPr>
          </a:lstStyle>
          <a:p>
            <a:pPr fontAlgn="auto">
              <a:spcBef>
                <a:spcPts val="0"/>
              </a:spcBef>
              <a:spcAft>
                <a:spcPts val="0"/>
              </a:spcAft>
              <a:defRPr sz="1800">
                <a:uFillTx/>
              </a:defRPr>
            </a:pPr>
            <a:r>
              <a:rPr lang="en-GB" sz="1800" kern="0" dirty="0" smtClean="0">
                <a:solidFill>
                  <a:sysClr val="windowText" lastClr="000000"/>
                </a:solidFill>
                <a:uFillTx/>
              </a:rPr>
              <a:t>Year 3</a:t>
            </a:r>
          </a:p>
          <a:p>
            <a:pPr fontAlgn="auto">
              <a:spcBef>
                <a:spcPts val="0"/>
              </a:spcBef>
              <a:spcAft>
                <a:spcPts val="0"/>
              </a:spcAft>
              <a:defRPr sz="1800">
                <a:uFillTx/>
              </a:defRPr>
            </a:pPr>
            <a:endParaRPr sz="1800" kern="0" dirty="0">
              <a:solidFill>
                <a:sysClr val="windowText" lastClr="000000"/>
              </a:solidFill>
              <a:uFillTx/>
            </a:endParaRPr>
          </a:p>
        </p:txBody>
      </p:sp>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72400" y="260648"/>
            <a:ext cx="718693" cy="718693"/>
          </a:xfrm>
          <a:prstGeom prst="rect">
            <a:avLst/>
          </a:prstGeom>
        </p:spPr>
      </p:pic>
    </p:spTree>
    <p:extLst>
      <p:ext uri="{BB962C8B-B14F-4D97-AF65-F5344CB8AC3E}">
        <p14:creationId xmlns:p14="http://schemas.microsoft.com/office/powerpoint/2010/main" val="1771378748"/>
      </p:ext>
    </p:extLst>
  </p:cSld>
  <p:clrMapOvr>
    <a:masterClrMapping/>
  </p:clrMapOvr>
  <p:transition/>
  <p:timing>
    <p:tnLst>
      <p:par>
        <p:cTn id="1" dur="indefinite" restart="never" fill="hold" nodeType="tmRoot">
          <p:childTnLst>
            <p:seq concurrent="1" prevAc="none" nextAc="seek">
              <p:cTn id="2" dur="indefinite" fill="hold"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afterEffect">
                                  <p:stCondLst>
                                    <p:cond delay="0"/>
                                  </p:stCondLst>
                                  <p:iterate>
                                    <p:tmAbs val="0"/>
                                  </p:iterate>
                                  <p:childTnLst>
                                    <p:set>
                                      <p:cBhvr>
                                        <p:cTn id="6" fill="hold"/>
                                        <p:tgtEl>
                                          <p:spTgt spid="2461"/>
                                        </p:tgtEl>
                                        <p:attrNameLst>
                                          <p:attrName>style.visibility</p:attrName>
                                        </p:attrNameLst>
                                      </p:cBhvr>
                                      <p:to>
                                        <p:strVal val="visible"/>
                                      </p:to>
                                    </p:set>
                                    <p:animEffect transition="in" filter="dissolve">
                                      <p:cBhvr>
                                        <p:cTn id="7" dur="500"/>
                                        <p:tgtEl>
                                          <p:spTgt spid="24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61" grpId="0" animBg="1" advAuto="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1" name="Shape 2461"/>
          <p:cNvSpPr>
            <a:spLocks noChangeArrowheads="1"/>
          </p:cNvSpPr>
          <p:nvPr/>
        </p:nvSpPr>
        <p:spPr bwMode="auto">
          <a:xfrm>
            <a:off x="1508125" y="2670175"/>
            <a:ext cx="282575"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0" tIns="0" rIns="0" bIns="0">
            <a:spAutoFit/>
          </a:bodyPr>
          <a:lstStyle/>
          <a:p>
            <a:pPr defTabSz="914400">
              <a:spcBef>
                <a:spcPts val="2400"/>
              </a:spcBef>
            </a:pPr>
            <a:endParaRPr lang="en-US" altLang="en-US" sz="4000" b="1">
              <a:solidFill>
                <a:srgbClr val="000000"/>
              </a:solidFill>
              <a:latin typeface="Symbol" pitchFamily="18" charset="2"/>
              <a:sym typeface="Symbol" pitchFamily="18" charset="2"/>
            </a:endParaRPr>
          </a:p>
        </p:txBody>
      </p:sp>
      <p:sp>
        <p:nvSpPr>
          <p:cNvPr id="10244" name="Rectangle 1"/>
          <p:cNvSpPr>
            <a:spLocks noChangeArrowheads="1"/>
          </p:cNvSpPr>
          <p:nvPr/>
        </p:nvSpPr>
        <p:spPr bwMode="auto">
          <a:xfrm>
            <a:off x="467544" y="2217946"/>
            <a:ext cx="6148010" cy="21236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GB" altLang="en-US" sz="4400" dirty="0">
                <a:solidFill>
                  <a:schemeClr val="bg1"/>
                </a:solidFill>
              </a:rPr>
              <a:t>Now </a:t>
            </a:r>
            <a:r>
              <a:rPr lang="en-GB" altLang="en-US" sz="4400" dirty="0" smtClean="0">
                <a:solidFill>
                  <a:schemeClr val="bg1"/>
                </a:solidFill>
              </a:rPr>
              <a:t>it’s your </a:t>
            </a:r>
            <a:r>
              <a:rPr lang="en-GB" altLang="en-US" sz="4400" dirty="0">
                <a:solidFill>
                  <a:schemeClr val="bg1"/>
                </a:solidFill>
              </a:rPr>
              <a:t>turn - </a:t>
            </a:r>
          </a:p>
          <a:p>
            <a:endParaRPr lang="en-GB" altLang="en-US" sz="4400" dirty="0">
              <a:solidFill>
                <a:schemeClr val="bg1"/>
              </a:solidFill>
            </a:endParaRPr>
          </a:p>
          <a:p>
            <a:r>
              <a:rPr lang="en-GB" altLang="en-US" sz="4400" dirty="0">
                <a:solidFill>
                  <a:schemeClr val="bg1"/>
                </a:solidFill>
              </a:rPr>
              <a:t>Can you solve 58 x 6 = </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72400" y="260648"/>
            <a:ext cx="718693" cy="718693"/>
          </a:xfrm>
          <a:prstGeom prst="rect">
            <a:avLst/>
          </a:prstGeom>
        </p:spPr>
      </p:pic>
      <p:pic>
        <p:nvPicPr>
          <p:cNvPr id="6" name="Picture 4" descr="C:\Users\stsc004\AppData\Local\Microsoft\Windows\Temporary Internet Files\Content.Word\IMG_1263.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31840" y="275187"/>
            <a:ext cx="2664296" cy="15670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8570992"/>
      </p:ext>
    </p:extLst>
  </p:cSld>
  <p:clrMapOvr>
    <a:masterClrMapping/>
  </p:clrMapOvr>
  <p:transition/>
  <p:timing>
    <p:tnLst>
      <p:par>
        <p:cTn id="1" dur="indefinite" restart="never" fill="hold" nodeType="tmRoot">
          <p:childTnLst>
            <p:seq concurrent="1" prevAc="none" nextAc="seek">
              <p:cTn id="2" dur="indefinite" fill="hold"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afterEffect">
                                  <p:stCondLst>
                                    <p:cond delay="0"/>
                                  </p:stCondLst>
                                  <p:iterate>
                                    <p:tmAbs val="0"/>
                                  </p:iterate>
                                  <p:childTnLst>
                                    <p:set>
                                      <p:cBhvr>
                                        <p:cTn id="6" fill="hold"/>
                                        <p:tgtEl>
                                          <p:spTgt spid="2461"/>
                                        </p:tgtEl>
                                        <p:attrNameLst>
                                          <p:attrName>style.visibility</p:attrName>
                                        </p:attrNameLst>
                                      </p:cBhvr>
                                      <p:to>
                                        <p:strVal val="visible"/>
                                      </p:to>
                                    </p:set>
                                    <p:animEffect transition="in" filter="dissolve">
                                      <p:cBhvr>
                                        <p:cTn id="7" dur="500"/>
                                        <p:tgtEl>
                                          <p:spTgt spid="24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61" grpId="0" animBg="1" advAuto="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4" name="Shape 2424"/>
          <p:cNvSpPr>
            <a:spLocks noGrp="1"/>
          </p:cNvSpPr>
          <p:nvPr>
            <p:ph type="title" idx="4294967295"/>
          </p:nvPr>
        </p:nvSpPr>
        <p:spPr>
          <a:xfrm>
            <a:off x="467544" y="3140894"/>
            <a:ext cx="8219256" cy="792162"/>
          </a:xfrm>
          <a:prstGeom prst="rect">
            <a:avLst/>
          </a:prstGeom>
          <a:ln w="12700">
            <a:miter lim="400000"/>
          </a:ln>
          <a:extLst>
            <a:ext uri="{C572A759-6A51-4108-AA02-DFA0A04FC94B}"/>
          </a:extLst>
        </p:spPr>
        <p:txBody>
          <a:bodyPr lIns="50800" tIns="50800" rIns="50800" bIns="50800" anchor="b">
            <a:noAutofit/>
          </a:bodyPr>
          <a:lstStyle>
            <a:lvl1pPr algn="l">
              <a:defRPr sz="3600">
                <a:solidFill>
                  <a:srgbClr val="00628C"/>
                </a:solidFill>
                <a:uFill>
                  <a:solidFill>
                    <a:srgbClr val="00628C"/>
                  </a:solidFill>
                </a:uFill>
                <a:latin typeface="Arial Bold"/>
                <a:ea typeface="Arial Bold"/>
                <a:cs typeface="Arial Bold"/>
                <a:sym typeface="Arial Bold"/>
              </a:defRPr>
            </a:lvl1pPr>
          </a:lstStyle>
          <a:p>
            <a:pPr eaLnBrk="1" fontAlgn="auto" hangingPunct="1">
              <a:spcBef>
                <a:spcPts val="0"/>
              </a:spcBef>
              <a:spcAft>
                <a:spcPts val="0"/>
              </a:spcAft>
              <a:defRPr sz="1800">
                <a:solidFill>
                  <a:srgbClr val="000000"/>
                </a:solidFill>
                <a:uFillTx/>
              </a:defRPr>
            </a:pPr>
            <a:r>
              <a:rPr lang="en-GB" sz="3200" dirty="0" smtClean="0">
                <a:solidFill>
                  <a:schemeClr val="bg1"/>
                </a:solidFill>
                <a:uFillTx/>
              </a:rPr>
              <a:t/>
            </a:r>
            <a:br>
              <a:rPr lang="en-GB" sz="3200" dirty="0" smtClean="0">
                <a:solidFill>
                  <a:schemeClr val="bg1"/>
                </a:solidFill>
                <a:uFillTx/>
              </a:rPr>
            </a:br>
            <a:r>
              <a:rPr lang="en-GB" sz="2400" dirty="0" smtClean="0">
                <a:solidFill>
                  <a:schemeClr val="bg1"/>
                </a:solidFill>
                <a:uFillTx/>
              </a:rPr>
              <a:t/>
            </a:r>
            <a:br>
              <a:rPr lang="en-GB" sz="2400" dirty="0" smtClean="0">
                <a:solidFill>
                  <a:schemeClr val="bg1"/>
                </a:solidFill>
                <a:uFillTx/>
              </a:rPr>
            </a:br>
            <a:r>
              <a:rPr lang="en-GB" sz="3200" dirty="0">
                <a:solidFill>
                  <a:schemeClr val="bg1"/>
                </a:solidFill>
                <a:uFillTx/>
              </a:rPr>
              <a:t>Children will be taught to multiply numbers (</a:t>
            </a:r>
            <a:r>
              <a:rPr lang="en-GB" sz="3200" dirty="0" smtClean="0">
                <a:solidFill>
                  <a:schemeClr val="bg1"/>
                </a:solidFill>
                <a:uFillTx/>
              </a:rPr>
              <a:t>TO </a:t>
            </a:r>
            <a:r>
              <a:rPr lang="en-GB" sz="3200" dirty="0">
                <a:solidFill>
                  <a:schemeClr val="bg1"/>
                </a:solidFill>
                <a:uFillTx/>
              </a:rPr>
              <a:t>x </a:t>
            </a:r>
            <a:r>
              <a:rPr lang="en-GB" sz="3200" dirty="0" smtClean="0">
                <a:solidFill>
                  <a:schemeClr val="bg1"/>
                </a:solidFill>
                <a:uFillTx/>
              </a:rPr>
              <a:t>O) </a:t>
            </a:r>
            <a:r>
              <a:rPr lang="en-GB" sz="3200" dirty="0">
                <a:solidFill>
                  <a:schemeClr val="bg1"/>
                </a:solidFill>
                <a:uFillTx/>
              </a:rPr>
              <a:t>using the formal written method of expanded column multiplication and make the link to grid method.</a:t>
            </a:r>
            <a:endParaRPr sz="3200" dirty="0">
              <a:solidFill>
                <a:schemeClr val="bg1"/>
              </a:solidFill>
              <a:uFillTx/>
            </a:endParaRPr>
          </a:p>
        </p:txBody>
      </p:sp>
      <p:sp>
        <p:nvSpPr>
          <p:cNvPr id="2461" name="Shape 2461"/>
          <p:cNvSpPr>
            <a:spLocks noChangeArrowheads="1"/>
          </p:cNvSpPr>
          <p:nvPr/>
        </p:nvSpPr>
        <p:spPr bwMode="auto">
          <a:xfrm>
            <a:off x="1508125" y="2670175"/>
            <a:ext cx="282575"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0" tIns="0" rIns="0" bIns="0">
            <a:spAutoFit/>
          </a:bodyPr>
          <a:lstStyle/>
          <a:p>
            <a:pPr defTabSz="914400">
              <a:spcBef>
                <a:spcPts val="2400"/>
              </a:spcBef>
            </a:pPr>
            <a:endParaRPr lang="en-US" altLang="en-US" sz="4000" b="1">
              <a:solidFill>
                <a:srgbClr val="000000"/>
              </a:solidFill>
              <a:latin typeface="Symbol" pitchFamily="18" charset="2"/>
              <a:sym typeface="Symbol" pitchFamily="18" charset="2"/>
            </a:endParaRPr>
          </a:p>
        </p:txBody>
      </p:sp>
      <p:pic>
        <p:nvPicPr>
          <p:cNvPr id="12292" name="Picture 4" descr="C:\Users\stsc004\AppData\Local\Microsoft\Windows\Temporary Internet Files\Content.Word\IMG_126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741306" y="4200504"/>
            <a:ext cx="3945494" cy="22165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Shape 2355"/>
          <p:cNvSpPr/>
          <p:nvPr/>
        </p:nvSpPr>
        <p:spPr>
          <a:xfrm>
            <a:off x="7620000" y="6372175"/>
            <a:ext cx="1066800" cy="657225"/>
          </a:xfrm>
          <a:prstGeom prst="rect">
            <a:avLst/>
          </a:prstGeom>
          <a:ln w="12700">
            <a:miter lim="400000"/>
          </a:ln>
          <a:extLst>
            <a:ext uri="{C572A759-6A51-4108-AA02-DFA0A04FC94B}"/>
          </a:extLst>
        </p:spPr>
        <p:txBody>
          <a:bodyPr lIns="50800" tIns="50800" rIns="50800" bIns="50800" anchor="b">
            <a:spAutoFit/>
          </a:bodyPr>
          <a:lstStyle>
            <a:lvl1pPr algn="r" defTabSz="914400">
              <a:defRPr>
                <a:uFill>
                  <a:solidFill/>
                </a:uFill>
                <a:latin typeface="+mn-lt"/>
                <a:ea typeface="+mn-ea"/>
                <a:cs typeface="+mn-cs"/>
                <a:sym typeface="Arial"/>
              </a:defRPr>
            </a:lvl1pPr>
          </a:lstStyle>
          <a:p>
            <a:pPr fontAlgn="auto">
              <a:spcBef>
                <a:spcPts val="0"/>
              </a:spcBef>
              <a:spcAft>
                <a:spcPts val="0"/>
              </a:spcAft>
              <a:defRPr sz="1800">
                <a:uFillTx/>
              </a:defRPr>
            </a:pPr>
            <a:r>
              <a:rPr lang="en-GB" sz="1800" kern="0" dirty="0" smtClean="0">
                <a:solidFill>
                  <a:sysClr val="windowText" lastClr="000000"/>
                </a:solidFill>
                <a:uFillTx/>
              </a:rPr>
              <a:t>Year 3</a:t>
            </a:r>
          </a:p>
          <a:p>
            <a:pPr fontAlgn="auto">
              <a:spcBef>
                <a:spcPts val="0"/>
              </a:spcBef>
              <a:spcAft>
                <a:spcPts val="0"/>
              </a:spcAft>
              <a:defRPr sz="1800">
                <a:uFillTx/>
              </a:defRPr>
            </a:pPr>
            <a:endParaRPr sz="1800" kern="0" dirty="0">
              <a:solidFill>
                <a:sysClr val="windowText" lastClr="000000"/>
              </a:solidFill>
              <a:uFillTx/>
            </a:endParaRPr>
          </a:p>
        </p:txBody>
      </p:sp>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72400" y="260648"/>
            <a:ext cx="718693" cy="718693"/>
          </a:xfrm>
          <a:prstGeom prst="rect">
            <a:avLst/>
          </a:prstGeom>
        </p:spPr>
      </p:pic>
      <p:pic>
        <p:nvPicPr>
          <p:cNvPr id="7" name="Picture 4" descr="C:\Users\stsc004\AppData\Local\Microsoft\Windows\Temporary Internet Files\Content.Word\IMG_1263.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7544" y="4184848"/>
            <a:ext cx="3795216" cy="22322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332801" y="260648"/>
            <a:ext cx="7874560" cy="1384995"/>
          </a:xfrm>
          <a:prstGeom prst="rect">
            <a:avLst/>
          </a:prstGeom>
        </p:spPr>
        <p:txBody>
          <a:bodyPr wrap="square">
            <a:spAutoFit/>
          </a:bodyPr>
          <a:lstStyle/>
          <a:p>
            <a:pPr defTabSz="914400">
              <a:defRPr/>
            </a:pPr>
            <a:r>
              <a:rPr lang="en-GB" sz="3600" dirty="0">
                <a:solidFill>
                  <a:schemeClr val="bg1"/>
                </a:solidFill>
                <a:latin typeface="Arial Bold" panose="020B0704020202020204" pitchFamily="34" charset="0"/>
                <a:cs typeface="Arial Bold" panose="020B0704020202020204" pitchFamily="34" charset="0"/>
              </a:rPr>
              <a:t>Moving from grid to a column </a:t>
            </a:r>
            <a:r>
              <a:rPr lang="en-GB" sz="3600" dirty="0" smtClean="0">
                <a:solidFill>
                  <a:schemeClr val="bg1"/>
                </a:solidFill>
                <a:latin typeface="Arial Bold" panose="020B0704020202020204" pitchFamily="34" charset="0"/>
                <a:cs typeface="Arial Bold" panose="020B0704020202020204" pitchFamily="34" charset="0"/>
              </a:rPr>
              <a:t>method:</a:t>
            </a:r>
            <a:r>
              <a:rPr lang="en-GB" sz="3600" dirty="0"/>
              <a:t/>
            </a:r>
            <a:br>
              <a:rPr lang="en-GB" sz="3600" dirty="0"/>
            </a:br>
            <a:endParaRPr lang="en-US" dirty="0">
              <a:ea typeface="ＭＳ Ｐゴシック" pitchFamily="-84" charset="-128"/>
            </a:endParaRPr>
          </a:p>
        </p:txBody>
      </p:sp>
    </p:spTree>
    <p:extLst>
      <p:ext uri="{BB962C8B-B14F-4D97-AF65-F5344CB8AC3E}">
        <p14:creationId xmlns:p14="http://schemas.microsoft.com/office/powerpoint/2010/main" val="1428592695"/>
      </p:ext>
    </p:extLst>
  </p:cSld>
  <p:clrMapOvr>
    <a:masterClrMapping/>
  </p:clrMapOvr>
  <p:transition/>
  <p:timing>
    <p:tnLst>
      <p:par>
        <p:cTn id="1" dur="indefinite" restart="never" fill="hold" nodeType="tmRoot">
          <p:childTnLst>
            <p:seq concurrent="1" prevAc="none" nextAc="seek">
              <p:cTn id="2" dur="indefinite" fill="hold"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afterEffect">
                                  <p:stCondLst>
                                    <p:cond delay="0"/>
                                  </p:stCondLst>
                                  <p:iterate>
                                    <p:tmAbs val="0"/>
                                  </p:iterate>
                                  <p:childTnLst>
                                    <p:set>
                                      <p:cBhvr>
                                        <p:cTn id="6" fill="hold"/>
                                        <p:tgtEl>
                                          <p:spTgt spid="2461"/>
                                        </p:tgtEl>
                                        <p:attrNameLst>
                                          <p:attrName>style.visibility</p:attrName>
                                        </p:attrNameLst>
                                      </p:cBhvr>
                                      <p:to>
                                        <p:strVal val="visible"/>
                                      </p:to>
                                    </p:set>
                                    <p:animEffect transition="in" filter="dissolve">
                                      <p:cBhvr>
                                        <p:cTn id="7" dur="500"/>
                                        <p:tgtEl>
                                          <p:spTgt spid="24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61" grpId="0" animBg="1" advAuto="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4" name="Shape 2424"/>
          <p:cNvSpPr>
            <a:spLocks noGrp="1"/>
          </p:cNvSpPr>
          <p:nvPr>
            <p:ph type="title" idx="4294967295"/>
          </p:nvPr>
        </p:nvSpPr>
        <p:spPr>
          <a:xfrm>
            <a:off x="249239" y="2628287"/>
            <a:ext cx="8786811" cy="1079500"/>
          </a:xfrm>
          <a:prstGeom prst="rect">
            <a:avLst/>
          </a:prstGeom>
          <a:ln w="12700">
            <a:miter lim="400000"/>
          </a:ln>
          <a:extLst>
            <a:ext uri="{C572A759-6A51-4108-AA02-DFA0A04FC94B}"/>
          </a:extLst>
        </p:spPr>
        <p:txBody>
          <a:bodyPr lIns="50800" tIns="50800" rIns="50800" bIns="50800" anchor="b">
            <a:noAutofit/>
          </a:bodyPr>
          <a:lstStyle>
            <a:lvl1pPr algn="l">
              <a:defRPr sz="3600">
                <a:solidFill>
                  <a:srgbClr val="00628C"/>
                </a:solidFill>
                <a:uFill>
                  <a:solidFill>
                    <a:srgbClr val="00628C"/>
                  </a:solidFill>
                </a:uFill>
                <a:latin typeface="Arial Bold"/>
                <a:ea typeface="Arial Bold"/>
                <a:cs typeface="Arial Bold"/>
                <a:sym typeface="Arial Bold"/>
              </a:defRPr>
            </a:lvl1pPr>
          </a:lstStyle>
          <a:p>
            <a:pPr eaLnBrk="1" fontAlgn="auto" hangingPunct="1">
              <a:spcBef>
                <a:spcPts val="0"/>
              </a:spcBef>
              <a:spcAft>
                <a:spcPts val="0"/>
              </a:spcAft>
              <a:defRPr sz="1800">
                <a:solidFill>
                  <a:srgbClr val="000000"/>
                </a:solidFill>
                <a:uFillTx/>
              </a:defRPr>
            </a:pPr>
            <a:r>
              <a:rPr lang="en-GB" sz="2800" b="1" dirty="0" smtClean="0">
                <a:solidFill>
                  <a:schemeClr val="bg1"/>
                </a:solidFill>
                <a:uFillTx/>
                <a:latin typeface="+mj-lt"/>
              </a:rPr>
              <a:t>Children will be taught to multiply numbers (TO x O) by partitioning the 2-digit number and using two short multiplications along with addition to solve the problem (Distributive Law). This is then linked to short multiplication.</a:t>
            </a:r>
            <a:endParaRPr sz="2800" b="1" dirty="0">
              <a:solidFill>
                <a:schemeClr val="bg1"/>
              </a:solidFill>
              <a:uFillTx/>
              <a:latin typeface="+mj-lt"/>
            </a:endParaRPr>
          </a:p>
        </p:txBody>
      </p:sp>
      <p:sp>
        <p:nvSpPr>
          <p:cNvPr id="2461" name="Shape 2461"/>
          <p:cNvSpPr>
            <a:spLocks noChangeArrowheads="1"/>
          </p:cNvSpPr>
          <p:nvPr/>
        </p:nvSpPr>
        <p:spPr bwMode="auto">
          <a:xfrm>
            <a:off x="1508125" y="2670175"/>
            <a:ext cx="282575"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0" tIns="0" rIns="0" bIns="0">
            <a:spAutoFit/>
          </a:bodyPr>
          <a:lstStyle/>
          <a:p>
            <a:pPr defTabSz="914400">
              <a:spcBef>
                <a:spcPts val="2400"/>
              </a:spcBef>
            </a:pPr>
            <a:endParaRPr lang="en-US" altLang="en-US" sz="4000" b="1">
              <a:solidFill>
                <a:srgbClr val="000000"/>
              </a:solidFill>
              <a:latin typeface="Symbol" pitchFamily="18" charset="2"/>
              <a:sym typeface="Symbol" pitchFamily="18" charset="2"/>
            </a:endParaRPr>
          </a:p>
        </p:txBody>
      </p:sp>
      <p:pic>
        <p:nvPicPr>
          <p:cNvPr id="13316" name="Picture 5" descr="C:\Users\stsc004\AppData\Local\Microsoft\Windows\Temporary Internet Files\Content.Word\IMG_1248.jpg"/>
          <p:cNvPicPr>
            <a:picLocks noChangeAspect="1" noChangeArrowheads="1"/>
          </p:cNvPicPr>
          <p:nvPr/>
        </p:nvPicPr>
        <p:blipFill>
          <a:blip r:embed="rId3">
            <a:extLst>
              <a:ext uri="{28A0092B-C50C-407E-A947-70E740481C1C}">
                <a14:useLocalDpi xmlns:a14="http://schemas.microsoft.com/office/drawing/2010/main" val="0"/>
              </a:ext>
            </a:extLst>
          </a:blip>
          <a:srcRect l="4950" t="4964" r="3958" b="9929"/>
          <a:stretch>
            <a:fillRect/>
          </a:stretch>
        </p:blipFill>
        <p:spPr bwMode="auto">
          <a:xfrm>
            <a:off x="4885315" y="3720653"/>
            <a:ext cx="3744912" cy="270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7" name="Picture 6" descr="C:\Users\stsc004\AppData\Local\Microsoft\Windows\Temporary Internet Files\Content.Word\IMG_1246.jpg"/>
          <p:cNvPicPr>
            <a:picLocks noChangeAspect="1" noChangeArrowheads="1"/>
          </p:cNvPicPr>
          <p:nvPr/>
        </p:nvPicPr>
        <p:blipFill>
          <a:blip r:embed="rId4">
            <a:extLst>
              <a:ext uri="{28A0092B-C50C-407E-A947-70E740481C1C}">
                <a14:useLocalDpi xmlns:a14="http://schemas.microsoft.com/office/drawing/2010/main" val="0"/>
              </a:ext>
            </a:extLst>
          </a:blip>
          <a:srcRect l="6110" t="6438" r="8372" b="13828"/>
          <a:stretch>
            <a:fillRect/>
          </a:stretch>
        </p:blipFill>
        <p:spPr bwMode="auto">
          <a:xfrm>
            <a:off x="467544" y="3745061"/>
            <a:ext cx="3744912" cy="270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Shape 2355"/>
          <p:cNvSpPr/>
          <p:nvPr/>
        </p:nvSpPr>
        <p:spPr>
          <a:xfrm>
            <a:off x="8172450" y="6095950"/>
            <a:ext cx="863600" cy="933450"/>
          </a:xfrm>
          <a:prstGeom prst="rect">
            <a:avLst/>
          </a:prstGeom>
          <a:ln w="12700">
            <a:miter lim="400000"/>
          </a:ln>
          <a:extLst>
            <a:ext uri="{C572A759-6A51-4108-AA02-DFA0A04FC94B}"/>
          </a:extLst>
        </p:spPr>
        <p:txBody>
          <a:bodyPr lIns="50800" tIns="50800" rIns="50800" bIns="50800" anchor="b">
            <a:spAutoFit/>
          </a:bodyPr>
          <a:lstStyle>
            <a:lvl1pPr algn="r" defTabSz="914400">
              <a:defRPr>
                <a:uFill>
                  <a:solidFill/>
                </a:uFill>
                <a:latin typeface="+mn-lt"/>
                <a:ea typeface="+mn-ea"/>
                <a:cs typeface="+mn-cs"/>
                <a:sym typeface="Arial"/>
              </a:defRPr>
            </a:lvl1pPr>
          </a:lstStyle>
          <a:p>
            <a:pPr fontAlgn="auto">
              <a:spcBef>
                <a:spcPts val="0"/>
              </a:spcBef>
              <a:spcAft>
                <a:spcPts val="0"/>
              </a:spcAft>
              <a:defRPr sz="1800">
                <a:uFillTx/>
              </a:defRPr>
            </a:pPr>
            <a:endParaRPr lang="en-GB" sz="1800" kern="0" dirty="0" smtClean="0">
              <a:solidFill>
                <a:sysClr val="windowText" lastClr="000000"/>
              </a:solidFill>
              <a:uFillTx/>
            </a:endParaRPr>
          </a:p>
          <a:p>
            <a:pPr fontAlgn="auto">
              <a:spcBef>
                <a:spcPts val="0"/>
              </a:spcBef>
              <a:spcAft>
                <a:spcPts val="0"/>
              </a:spcAft>
              <a:defRPr sz="1800">
                <a:uFillTx/>
              </a:defRPr>
            </a:pPr>
            <a:r>
              <a:rPr lang="en-GB" sz="1800" kern="0" dirty="0" smtClean="0">
                <a:solidFill>
                  <a:sysClr val="windowText" lastClr="000000"/>
                </a:solidFill>
                <a:uFillTx/>
              </a:rPr>
              <a:t>Year 4</a:t>
            </a:r>
          </a:p>
          <a:p>
            <a:pPr fontAlgn="auto">
              <a:spcBef>
                <a:spcPts val="0"/>
              </a:spcBef>
              <a:spcAft>
                <a:spcPts val="0"/>
              </a:spcAft>
              <a:defRPr sz="1800">
                <a:uFillTx/>
              </a:defRPr>
            </a:pPr>
            <a:endParaRPr sz="1800" kern="0" dirty="0">
              <a:solidFill>
                <a:sysClr val="windowText" lastClr="000000"/>
              </a:solidFill>
              <a:uFillTx/>
            </a:endParaRPr>
          </a:p>
        </p:txBody>
      </p:sp>
      <p:pic>
        <p:nvPicPr>
          <p:cNvPr id="11" name="Picture 10"/>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8172400" y="260648"/>
            <a:ext cx="718693" cy="718693"/>
          </a:xfrm>
          <a:prstGeom prst="rect">
            <a:avLst/>
          </a:prstGeom>
        </p:spPr>
      </p:pic>
      <p:sp>
        <p:nvSpPr>
          <p:cNvPr id="2" name="Rectangle 1"/>
          <p:cNvSpPr/>
          <p:nvPr/>
        </p:nvSpPr>
        <p:spPr>
          <a:xfrm>
            <a:off x="195264" y="260648"/>
            <a:ext cx="7833119" cy="1754326"/>
          </a:xfrm>
          <a:prstGeom prst="rect">
            <a:avLst/>
          </a:prstGeom>
        </p:spPr>
        <p:txBody>
          <a:bodyPr wrap="square">
            <a:spAutoFit/>
          </a:bodyPr>
          <a:lstStyle/>
          <a:p>
            <a:pPr defTabSz="914400">
              <a:defRPr/>
            </a:pPr>
            <a:r>
              <a:rPr lang="en-GB" sz="3600" dirty="0">
                <a:solidFill>
                  <a:schemeClr val="bg1"/>
                </a:solidFill>
                <a:latin typeface="Arial Bold" panose="020B0704020202020204" pitchFamily="34" charset="0"/>
                <a:cs typeface="Arial Bold" panose="020B0704020202020204" pitchFamily="34" charset="0"/>
              </a:rPr>
              <a:t>Moving from </a:t>
            </a:r>
            <a:r>
              <a:rPr lang="en-GB" sz="3600" dirty="0" smtClean="0">
                <a:solidFill>
                  <a:schemeClr val="bg1"/>
                </a:solidFill>
                <a:latin typeface="Arial Bold" panose="020B0704020202020204" pitchFamily="34" charset="0"/>
                <a:cs typeface="Arial Bold" panose="020B0704020202020204" pitchFamily="34" charset="0"/>
              </a:rPr>
              <a:t>expanded to short multiplication:</a:t>
            </a:r>
            <a:r>
              <a:rPr lang="en-GB" sz="3600" dirty="0"/>
              <a:t/>
            </a:r>
            <a:br>
              <a:rPr lang="en-GB" sz="3600" dirty="0"/>
            </a:br>
            <a:endParaRPr lang="en-US" sz="3600" dirty="0">
              <a:ea typeface="ＭＳ Ｐゴシック" pitchFamily="-84" charset="-128"/>
            </a:endParaRPr>
          </a:p>
        </p:txBody>
      </p:sp>
    </p:spTree>
    <p:extLst>
      <p:ext uri="{BB962C8B-B14F-4D97-AF65-F5344CB8AC3E}">
        <p14:creationId xmlns:p14="http://schemas.microsoft.com/office/powerpoint/2010/main" val="4257197537"/>
      </p:ext>
    </p:extLst>
  </p:cSld>
  <p:clrMapOvr>
    <a:masterClrMapping/>
  </p:clrMapOvr>
  <p:transition/>
  <p:timing>
    <p:tnLst>
      <p:par>
        <p:cTn id="1" dur="indefinite" restart="never" fill="hold" nodeType="tmRoot">
          <p:childTnLst>
            <p:seq concurrent="1" prevAc="none" nextAc="seek">
              <p:cTn id="2" dur="indefinite" fill="hold"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afterEffect">
                                  <p:stCondLst>
                                    <p:cond delay="0"/>
                                  </p:stCondLst>
                                  <p:iterate>
                                    <p:tmAbs val="0"/>
                                  </p:iterate>
                                  <p:childTnLst>
                                    <p:set>
                                      <p:cBhvr>
                                        <p:cTn id="6" fill="hold"/>
                                        <p:tgtEl>
                                          <p:spTgt spid="2461"/>
                                        </p:tgtEl>
                                        <p:attrNameLst>
                                          <p:attrName>style.visibility</p:attrName>
                                        </p:attrNameLst>
                                      </p:cBhvr>
                                      <p:to>
                                        <p:strVal val="visible"/>
                                      </p:to>
                                    </p:set>
                                    <p:animEffect transition="in" filter="dissolve">
                                      <p:cBhvr>
                                        <p:cTn id="7" dur="500"/>
                                        <p:tgtEl>
                                          <p:spTgt spid="24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61" grpId="0" animBg="1" advAuto="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4" name="Shape 2424"/>
          <p:cNvSpPr>
            <a:spLocks noGrp="1"/>
          </p:cNvSpPr>
          <p:nvPr>
            <p:ph type="title" idx="4294967295"/>
          </p:nvPr>
        </p:nvSpPr>
        <p:spPr>
          <a:xfrm>
            <a:off x="489563" y="1916831"/>
            <a:ext cx="8380987" cy="1058143"/>
          </a:xfrm>
          <a:prstGeom prst="rect">
            <a:avLst/>
          </a:prstGeom>
          <a:ln w="12700">
            <a:miter lim="400000"/>
          </a:ln>
          <a:extLst>
            <a:ext uri="{C572A759-6A51-4108-AA02-DFA0A04FC94B}"/>
          </a:extLst>
        </p:spPr>
        <p:txBody>
          <a:bodyPr lIns="50800" tIns="50800" rIns="50800" bIns="50800" anchor="b">
            <a:noAutofit/>
          </a:bodyPr>
          <a:lstStyle>
            <a:lvl1pPr algn="l">
              <a:defRPr sz="3600">
                <a:solidFill>
                  <a:srgbClr val="00628C"/>
                </a:solidFill>
                <a:uFill>
                  <a:solidFill>
                    <a:srgbClr val="00628C"/>
                  </a:solidFill>
                </a:uFill>
                <a:latin typeface="Arial Bold"/>
                <a:ea typeface="Arial Bold"/>
                <a:cs typeface="Arial Bold"/>
                <a:sym typeface="Arial Bold"/>
              </a:defRPr>
            </a:lvl1pPr>
          </a:lstStyle>
          <a:p>
            <a:pPr eaLnBrk="1" fontAlgn="auto" hangingPunct="1">
              <a:spcBef>
                <a:spcPts val="0"/>
              </a:spcBef>
              <a:spcAft>
                <a:spcPts val="0"/>
              </a:spcAft>
              <a:defRPr sz="1800">
                <a:solidFill>
                  <a:srgbClr val="000000"/>
                </a:solidFill>
                <a:uFillTx/>
              </a:defRPr>
            </a:pPr>
            <a:r>
              <a:rPr lang="en-GB" sz="2800" b="1" dirty="0" smtClean="0">
                <a:solidFill>
                  <a:schemeClr val="bg1"/>
                </a:solidFill>
                <a:uFillTx/>
                <a:latin typeface="+mj-lt"/>
              </a:rPr>
              <a:t>Children will move to multiply HTO by O, using Distributive Law and then moving on to short multiplication.</a:t>
            </a:r>
            <a:endParaRPr sz="2800" b="1" dirty="0">
              <a:solidFill>
                <a:schemeClr val="bg1"/>
              </a:solidFill>
              <a:uFillTx/>
              <a:latin typeface="+mj-lt"/>
            </a:endParaRPr>
          </a:p>
        </p:txBody>
      </p:sp>
      <p:sp>
        <p:nvSpPr>
          <p:cNvPr id="2461" name="Shape 2461"/>
          <p:cNvSpPr>
            <a:spLocks noChangeArrowheads="1"/>
          </p:cNvSpPr>
          <p:nvPr/>
        </p:nvSpPr>
        <p:spPr bwMode="auto">
          <a:xfrm>
            <a:off x="1508125" y="2670175"/>
            <a:ext cx="282575"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0" tIns="0" rIns="0" bIns="0">
            <a:spAutoFit/>
          </a:bodyPr>
          <a:lstStyle/>
          <a:p>
            <a:pPr defTabSz="914400">
              <a:spcBef>
                <a:spcPts val="2400"/>
              </a:spcBef>
            </a:pPr>
            <a:endParaRPr lang="en-US" altLang="en-US" sz="4000" b="1">
              <a:solidFill>
                <a:srgbClr val="000000"/>
              </a:solidFill>
              <a:latin typeface="Symbol" pitchFamily="18" charset="2"/>
              <a:sym typeface="Symbol" pitchFamily="18" charset="2"/>
            </a:endParaRPr>
          </a:p>
        </p:txBody>
      </p:sp>
      <p:sp>
        <p:nvSpPr>
          <p:cNvPr id="10" name="Shape 2355"/>
          <p:cNvSpPr/>
          <p:nvPr/>
        </p:nvSpPr>
        <p:spPr>
          <a:xfrm>
            <a:off x="8172450" y="5772150"/>
            <a:ext cx="863600" cy="933450"/>
          </a:xfrm>
          <a:prstGeom prst="rect">
            <a:avLst/>
          </a:prstGeom>
          <a:ln w="12700">
            <a:miter lim="400000"/>
          </a:ln>
          <a:extLst>
            <a:ext uri="{C572A759-6A51-4108-AA02-DFA0A04FC94B}"/>
          </a:extLst>
        </p:spPr>
        <p:txBody>
          <a:bodyPr lIns="50800" tIns="50800" rIns="50800" bIns="50800" anchor="b">
            <a:spAutoFit/>
          </a:bodyPr>
          <a:lstStyle>
            <a:lvl1pPr algn="r" defTabSz="914400">
              <a:defRPr>
                <a:uFill>
                  <a:solidFill/>
                </a:uFill>
                <a:latin typeface="+mn-lt"/>
                <a:ea typeface="+mn-ea"/>
                <a:cs typeface="+mn-cs"/>
                <a:sym typeface="Arial"/>
              </a:defRPr>
            </a:lvl1pPr>
          </a:lstStyle>
          <a:p>
            <a:pPr fontAlgn="auto">
              <a:spcBef>
                <a:spcPts val="0"/>
              </a:spcBef>
              <a:spcAft>
                <a:spcPts val="0"/>
              </a:spcAft>
              <a:defRPr sz="1800">
                <a:uFillTx/>
              </a:defRPr>
            </a:pPr>
            <a:endParaRPr lang="en-GB" sz="1800" kern="0" dirty="0" smtClean="0">
              <a:solidFill>
                <a:sysClr val="windowText" lastClr="000000"/>
              </a:solidFill>
              <a:uFillTx/>
            </a:endParaRPr>
          </a:p>
          <a:p>
            <a:pPr fontAlgn="auto">
              <a:spcBef>
                <a:spcPts val="0"/>
              </a:spcBef>
              <a:spcAft>
                <a:spcPts val="0"/>
              </a:spcAft>
              <a:defRPr sz="1800">
                <a:uFillTx/>
              </a:defRPr>
            </a:pPr>
            <a:r>
              <a:rPr lang="en-GB" sz="1800" kern="0" dirty="0" smtClean="0">
                <a:solidFill>
                  <a:sysClr val="windowText" lastClr="000000"/>
                </a:solidFill>
                <a:uFillTx/>
              </a:rPr>
              <a:t>Year 4</a:t>
            </a:r>
          </a:p>
          <a:p>
            <a:pPr fontAlgn="auto">
              <a:spcBef>
                <a:spcPts val="0"/>
              </a:spcBef>
              <a:spcAft>
                <a:spcPts val="0"/>
              </a:spcAft>
              <a:defRPr sz="1800">
                <a:uFillTx/>
              </a:defRPr>
            </a:pPr>
            <a:endParaRPr sz="1800" kern="0" dirty="0">
              <a:solidFill>
                <a:sysClr val="windowText" lastClr="000000"/>
              </a:solidFill>
              <a:uFillTx/>
            </a:endParaRPr>
          </a:p>
        </p:txBody>
      </p:sp>
      <p:pic>
        <p:nvPicPr>
          <p:cNvPr id="11" name="Picture 1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72400" y="260648"/>
            <a:ext cx="718693" cy="718693"/>
          </a:xfrm>
          <a:prstGeom prst="rect">
            <a:avLst/>
          </a:prstGeom>
        </p:spPr>
      </p:pic>
      <p:sp>
        <p:nvSpPr>
          <p:cNvPr id="2" name="Rectangle 1"/>
          <p:cNvSpPr/>
          <p:nvPr/>
        </p:nvSpPr>
        <p:spPr>
          <a:xfrm>
            <a:off x="195264" y="260648"/>
            <a:ext cx="7833119" cy="1754326"/>
          </a:xfrm>
          <a:prstGeom prst="rect">
            <a:avLst/>
          </a:prstGeom>
        </p:spPr>
        <p:txBody>
          <a:bodyPr wrap="square">
            <a:spAutoFit/>
          </a:bodyPr>
          <a:lstStyle/>
          <a:p>
            <a:pPr defTabSz="914400">
              <a:defRPr/>
            </a:pPr>
            <a:r>
              <a:rPr lang="en-GB" sz="3600" dirty="0">
                <a:solidFill>
                  <a:schemeClr val="bg1"/>
                </a:solidFill>
                <a:latin typeface="Arial Bold" panose="020B0704020202020204" pitchFamily="34" charset="0"/>
                <a:cs typeface="Arial Bold" panose="020B0704020202020204" pitchFamily="34" charset="0"/>
              </a:rPr>
              <a:t>Moving from </a:t>
            </a:r>
            <a:r>
              <a:rPr lang="en-GB" sz="3600" dirty="0" smtClean="0">
                <a:solidFill>
                  <a:schemeClr val="bg1"/>
                </a:solidFill>
                <a:latin typeface="Arial Bold" panose="020B0704020202020204" pitchFamily="34" charset="0"/>
                <a:cs typeface="Arial Bold" panose="020B0704020202020204" pitchFamily="34" charset="0"/>
              </a:rPr>
              <a:t>expanded to short multiplication:</a:t>
            </a:r>
            <a:r>
              <a:rPr lang="en-GB" sz="3600" dirty="0"/>
              <a:t/>
            </a:r>
            <a:br>
              <a:rPr lang="en-GB" sz="3600" dirty="0"/>
            </a:br>
            <a:endParaRPr lang="en-US" sz="3600" dirty="0">
              <a:ea typeface="ＭＳ Ｐゴシック" pitchFamily="-84" charset="-128"/>
            </a:endParaRPr>
          </a:p>
        </p:txBody>
      </p:sp>
      <p:pic>
        <p:nvPicPr>
          <p:cNvPr id="2050"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a:stretch/>
        </p:blipFill>
        <p:spPr bwMode="auto">
          <a:xfrm>
            <a:off x="633961" y="3279775"/>
            <a:ext cx="3477862" cy="254505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051" name="Picture 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793428" y="3267489"/>
            <a:ext cx="3708557" cy="256468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29474115"/>
      </p:ext>
    </p:extLst>
  </p:cSld>
  <p:clrMapOvr>
    <a:masterClrMapping/>
  </p:clrMapOvr>
  <p:transition/>
  <p:timing>
    <p:tnLst>
      <p:par>
        <p:cTn id="1" dur="indefinite" restart="never" fill="hold" nodeType="tmRoot">
          <p:childTnLst>
            <p:seq concurrent="1" prevAc="none" nextAc="seek">
              <p:cTn id="2" dur="indefinite" fill="hold"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afterEffect">
                                  <p:stCondLst>
                                    <p:cond delay="0"/>
                                  </p:stCondLst>
                                  <p:iterate>
                                    <p:tmAbs val="0"/>
                                  </p:iterate>
                                  <p:childTnLst>
                                    <p:set>
                                      <p:cBhvr>
                                        <p:cTn id="6" fill="hold"/>
                                        <p:tgtEl>
                                          <p:spTgt spid="2461"/>
                                        </p:tgtEl>
                                        <p:attrNameLst>
                                          <p:attrName>style.visibility</p:attrName>
                                        </p:attrNameLst>
                                      </p:cBhvr>
                                      <p:to>
                                        <p:strVal val="visible"/>
                                      </p:to>
                                    </p:set>
                                    <p:animEffect transition="in" filter="dissolve">
                                      <p:cBhvr>
                                        <p:cTn id="7" dur="500"/>
                                        <p:tgtEl>
                                          <p:spTgt spid="24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61" grpId="0" animBg="1" advAuto="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4" name="Shape 2424"/>
          <p:cNvSpPr>
            <a:spLocks noGrp="1"/>
          </p:cNvSpPr>
          <p:nvPr>
            <p:ph type="title" idx="4294967295"/>
          </p:nvPr>
        </p:nvSpPr>
        <p:spPr>
          <a:xfrm>
            <a:off x="755576" y="5661248"/>
            <a:ext cx="6553200" cy="792163"/>
          </a:xfrm>
          <a:prstGeom prst="rect">
            <a:avLst/>
          </a:prstGeom>
          <a:ln w="12700">
            <a:miter lim="400000"/>
          </a:ln>
          <a:extLst>
            <a:ext uri="{C572A759-6A51-4108-AA02-DFA0A04FC94B}"/>
          </a:extLst>
        </p:spPr>
        <p:txBody>
          <a:bodyPr lIns="50800" tIns="50800" rIns="50800" bIns="50800" anchor="b">
            <a:noAutofit/>
          </a:bodyPr>
          <a:lstStyle>
            <a:lvl1pPr algn="l">
              <a:defRPr sz="3600">
                <a:solidFill>
                  <a:srgbClr val="00628C"/>
                </a:solidFill>
                <a:uFill>
                  <a:solidFill>
                    <a:srgbClr val="00628C"/>
                  </a:solidFill>
                </a:uFill>
                <a:latin typeface="Arial Bold"/>
                <a:ea typeface="Arial Bold"/>
                <a:cs typeface="Arial Bold"/>
                <a:sym typeface="Arial Bold"/>
              </a:defRPr>
            </a:lvl1pPr>
          </a:lstStyle>
          <a:p>
            <a:pPr eaLnBrk="1" fontAlgn="auto" hangingPunct="1">
              <a:spcBef>
                <a:spcPts val="0"/>
              </a:spcBef>
              <a:spcAft>
                <a:spcPts val="0"/>
              </a:spcAft>
              <a:defRPr sz="1800">
                <a:solidFill>
                  <a:srgbClr val="000000"/>
                </a:solidFill>
                <a:uFillTx/>
              </a:defRPr>
            </a:pPr>
            <a:r>
              <a:rPr lang="en-GB" sz="3200" dirty="0">
                <a:solidFill>
                  <a:schemeClr val="bg1"/>
                </a:solidFill>
                <a:uFillTx/>
              </a:rPr>
              <a:t/>
            </a:r>
            <a:br>
              <a:rPr lang="en-GB" sz="3200" dirty="0">
                <a:solidFill>
                  <a:schemeClr val="bg1"/>
                </a:solidFill>
                <a:uFillTx/>
              </a:rPr>
            </a:br>
            <a:r>
              <a:rPr lang="en-GB" sz="3200" dirty="0" smtClean="0">
                <a:solidFill>
                  <a:schemeClr val="bg1"/>
                </a:solidFill>
                <a:uFillTx/>
              </a:rPr>
              <a:t/>
            </a:r>
            <a:br>
              <a:rPr lang="en-GB" sz="3200" dirty="0" smtClean="0">
                <a:solidFill>
                  <a:schemeClr val="bg1"/>
                </a:solidFill>
                <a:uFillTx/>
              </a:rPr>
            </a:br>
            <a:r>
              <a:rPr lang="en-GB" sz="3200" dirty="0" smtClean="0">
                <a:solidFill>
                  <a:schemeClr val="bg1"/>
                </a:solidFill>
                <a:uFillTx/>
              </a:rPr>
              <a:t/>
            </a:r>
            <a:br>
              <a:rPr lang="en-GB" sz="3200" dirty="0" smtClean="0">
                <a:solidFill>
                  <a:schemeClr val="bg1"/>
                </a:solidFill>
                <a:uFillTx/>
              </a:rPr>
            </a:br>
            <a:r>
              <a:rPr lang="en-GB" sz="3200" dirty="0" smtClean="0">
                <a:solidFill>
                  <a:schemeClr val="bg1"/>
                </a:solidFill>
                <a:uFillTx/>
              </a:rPr>
              <a:t>Now it’s your turn – </a:t>
            </a:r>
            <a:br>
              <a:rPr lang="en-GB" sz="3200" dirty="0" smtClean="0">
                <a:solidFill>
                  <a:schemeClr val="bg1"/>
                </a:solidFill>
                <a:uFillTx/>
              </a:rPr>
            </a:br>
            <a:r>
              <a:rPr lang="en-GB" sz="3200" dirty="0">
                <a:solidFill>
                  <a:schemeClr val="bg1"/>
                </a:solidFill>
                <a:uFillTx/>
              </a:rPr>
              <a:t/>
            </a:r>
            <a:br>
              <a:rPr lang="en-GB" sz="3200" dirty="0">
                <a:solidFill>
                  <a:schemeClr val="bg1"/>
                </a:solidFill>
                <a:uFillTx/>
              </a:rPr>
            </a:br>
            <a:r>
              <a:rPr lang="en-GB" sz="3200" dirty="0" smtClean="0">
                <a:solidFill>
                  <a:schemeClr val="bg1"/>
                </a:solidFill>
                <a:uFillTx/>
              </a:rPr>
              <a:t>Solve this calculation using the distributive law</a:t>
            </a:r>
            <a:r>
              <a:rPr lang="en-GB" sz="2400" dirty="0" smtClean="0">
                <a:solidFill>
                  <a:schemeClr val="bg1"/>
                </a:solidFill>
                <a:uFillTx/>
              </a:rPr>
              <a:t/>
            </a:r>
            <a:br>
              <a:rPr lang="en-GB" sz="2400" dirty="0" smtClean="0">
                <a:solidFill>
                  <a:schemeClr val="bg1"/>
                </a:solidFill>
                <a:uFillTx/>
              </a:rPr>
            </a:br>
            <a:r>
              <a:rPr lang="en-GB" sz="2400" dirty="0" smtClean="0">
                <a:solidFill>
                  <a:schemeClr val="bg1"/>
                </a:solidFill>
                <a:uFillTx/>
              </a:rPr>
              <a:t/>
            </a:r>
            <a:br>
              <a:rPr lang="en-GB" sz="2400" dirty="0" smtClean="0">
                <a:solidFill>
                  <a:schemeClr val="bg1"/>
                </a:solidFill>
                <a:uFillTx/>
              </a:rPr>
            </a:br>
            <a:r>
              <a:rPr lang="en-GB" sz="2400" dirty="0">
                <a:solidFill>
                  <a:schemeClr val="bg1"/>
                </a:solidFill>
                <a:uFillTx/>
              </a:rPr>
              <a:t/>
            </a:r>
            <a:br>
              <a:rPr lang="en-GB" sz="2400" dirty="0">
                <a:solidFill>
                  <a:schemeClr val="bg1"/>
                </a:solidFill>
                <a:uFillTx/>
              </a:rPr>
            </a:br>
            <a:r>
              <a:rPr lang="en-GB" sz="4800" dirty="0" smtClean="0">
                <a:solidFill>
                  <a:schemeClr val="bg1"/>
                </a:solidFill>
                <a:uFillTx/>
              </a:rPr>
              <a:t>46 x 7 = </a:t>
            </a:r>
            <a:r>
              <a:rPr lang="en-GB" sz="4800" dirty="0">
                <a:solidFill>
                  <a:schemeClr val="bg1"/>
                </a:solidFill>
                <a:uFillTx/>
              </a:rPr>
              <a:t> </a:t>
            </a:r>
            <a:r>
              <a:rPr lang="en-GB" sz="4800" dirty="0" smtClean="0">
                <a:solidFill>
                  <a:schemeClr val="bg1"/>
                </a:solidFill>
                <a:uFillTx/>
              </a:rPr>
              <a:t> or   123 x 6 = </a:t>
            </a:r>
            <a:r>
              <a:rPr lang="en-GB" sz="2400" dirty="0" smtClean="0">
                <a:solidFill>
                  <a:schemeClr val="bg1"/>
                </a:solidFill>
                <a:uFillTx/>
              </a:rPr>
              <a:t/>
            </a:r>
            <a:br>
              <a:rPr lang="en-GB" sz="2400" dirty="0" smtClean="0">
                <a:solidFill>
                  <a:schemeClr val="bg1"/>
                </a:solidFill>
                <a:uFillTx/>
              </a:rPr>
            </a:br>
            <a:endParaRPr sz="2400" dirty="0">
              <a:solidFill>
                <a:schemeClr val="bg1"/>
              </a:solidFill>
              <a:uFillTx/>
            </a:endParaRPr>
          </a:p>
        </p:txBody>
      </p:sp>
      <p:sp>
        <p:nvSpPr>
          <p:cNvPr id="2461" name="Shape 2461"/>
          <p:cNvSpPr>
            <a:spLocks noChangeArrowheads="1"/>
          </p:cNvSpPr>
          <p:nvPr/>
        </p:nvSpPr>
        <p:spPr bwMode="auto">
          <a:xfrm>
            <a:off x="1508125" y="2670175"/>
            <a:ext cx="282575"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0" tIns="0" rIns="0" bIns="0">
            <a:spAutoFit/>
          </a:bodyPr>
          <a:lstStyle/>
          <a:p>
            <a:pPr defTabSz="914400">
              <a:spcBef>
                <a:spcPts val="2400"/>
              </a:spcBef>
            </a:pPr>
            <a:endParaRPr lang="en-US" altLang="en-US" sz="4000" b="1">
              <a:solidFill>
                <a:srgbClr val="000000"/>
              </a:solidFill>
              <a:latin typeface="Symbol" pitchFamily="18" charset="2"/>
              <a:sym typeface="Symbol" pitchFamily="18" charset="2"/>
            </a:endParaRP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72400" y="260648"/>
            <a:ext cx="718693" cy="718693"/>
          </a:xfrm>
          <a:prstGeom prst="rect">
            <a:avLst/>
          </a:prstGeom>
        </p:spPr>
      </p:pic>
      <p:pic>
        <p:nvPicPr>
          <p:cNvPr id="5" name="Picture 5" descr="C:\Users\stsc004\AppData\Local\Microsoft\Windows\Temporary Internet Files\Content.Word\IMG_1248.jpg"/>
          <p:cNvPicPr>
            <a:picLocks noChangeAspect="1" noChangeArrowheads="1"/>
          </p:cNvPicPr>
          <p:nvPr/>
        </p:nvPicPr>
        <p:blipFill>
          <a:blip r:embed="rId4">
            <a:extLst>
              <a:ext uri="{28A0092B-C50C-407E-A947-70E740481C1C}">
                <a14:useLocalDpi xmlns:a14="http://schemas.microsoft.com/office/drawing/2010/main" val="0"/>
              </a:ext>
            </a:extLst>
          </a:blip>
          <a:srcRect l="4950" t="4964" r="3958" b="9929"/>
          <a:stretch>
            <a:fillRect/>
          </a:stretch>
        </p:blipFill>
        <p:spPr bwMode="auto">
          <a:xfrm>
            <a:off x="2915816" y="266700"/>
            <a:ext cx="3024336" cy="2187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66112480"/>
      </p:ext>
    </p:extLst>
  </p:cSld>
  <p:clrMapOvr>
    <a:masterClrMapping/>
  </p:clrMapOvr>
  <p:transition/>
  <p:timing>
    <p:tnLst>
      <p:par>
        <p:cTn id="1" dur="indefinite" restart="never" fill="hold" nodeType="tmRoot">
          <p:childTnLst>
            <p:seq concurrent="1" prevAc="none" nextAc="seek">
              <p:cTn id="2" dur="indefinite" fill="hold"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afterEffect">
                                  <p:stCondLst>
                                    <p:cond delay="0"/>
                                  </p:stCondLst>
                                  <p:iterate>
                                    <p:tmAbs val="0"/>
                                  </p:iterate>
                                  <p:childTnLst>
                                    <p:set>
                                      <p:cBhvr>
                                        <p:cTn id="6" fill="hold"/>
                                        <p:tgtEl>
                                          <p:spTgt spid="2461"/>
                                        </p:tgtEl>
                                        <p:attrNameLst>
                                          <p:attrName>style.visibility</p:attrName>
                                        </p:attrNameLst>
                                      </p:cBhvr>
                                      <p:to>
                                        <p:strVal val="visible"/>
                                      </p:to>
                                    </p:set>
                                    <p:animEffect transition="in" filter="dissolve">
                                      <p:cBhvr>
                                        <p:cTn id="7" dur="500"/>
                                        <p:tgtEl>
                                          <p:spTgt spid="24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61" grpId="0" animBg="1" advAuto="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4" name="Shape 2424"/>
          <p:cNvSpPr>
            <a:spLocks noGrp="1"/>
          </p:cNvSpPr>
          <p:nvPr>
            <p:ph type="title" idx="4294967295"/>
          </p:nvPr>
        </p:nvSpPr>
        <p:spPr>
          <a:xfrm>
            <a:off x="686089" y="1878013"/>
            <a:ext cx="7275223" cy="792162"/>
          </a:xfrm>
          <a:prstGeom prst="rect">
            <a:avLst/>
          </a:prstGeom>
          <a:ln w="12700">
            <a:miter lim="400000"/>
          </a:ln>
          <a:extLst>
            <a:ext uri="{C572A759-6A51-4108-AA02-DFA0A04FC94B}"/>
          </a:extLst>
        </p:spPr>
        <p:txBody>
          <a:bodyPr lIns="50800" tIns="50800" rIns="50800" bIns="50800" anchor="b">
            <a:noAutofit/>
          </a:bodyPr>
          <a:lstStyle>
            <a:lvl1pPr algn="l">
              <a:defRPr sz="3600">
                <a:solidFill>
                  <a:srgbClr val="00628C"/>
                </a:solidFill>
                <a:uFill>
                  <a:solidFill>
                    <a:srgbClr val="00628C"/>
                  </a:solidFill>
                </a:uFill>
                <a:latin typeface="Arial Bold"/>
                <a:ea typeface="Arial Bold"/>
                <a:cs typeface="Arial Bold"/>
                <a:sym typeface="Arial Bold"/>
              </a:defRPr>
            </a:lvl1pPr>
          </a:lstStyle>
          <a:p>
            <a:pPr eaLnBrk="1" fontAlgn="auto" hangingPunct="1">
              <a:spcBef>
                <a:spcPts val="0"/>
              </a:spcBef>
              <a:spcAft>
                <a:spcPts val="0"/>
              </a:spcAft>
              <a:defRPr sz="1800">
                <a:solidFill>
                  <a:srgbClr val="000000"/>
                </a:solidFill>
                <a:uFillTx/>
              </a:defRPr>
            </a:pPr>
            <a:r>
              <a:rPr lang="en-GB" sz="2400" dirty="0" smtClean="0">
                <a:solidFill>
                  <a:schemeClr val="bg1"/>
                </a:solidFill>
                <a:uFillTx/>
              </a:rPr>
              <a:t/>
            </a:r>
            <a:br>
              <a:rPr lang="en-GB" sz="2400" dirty="0" smtClean="0">
                <a:solidFill>
                  <a:schemeClr val="bg1"/>
                </a:solidFill>
                <a:uFillTx/>
              </a:rPr>
            </a:br>
            <a:r>
              <a:rPr lang="en-GB" sz="3200" dirty="0">
                <a:solidFill>
                  <a:schemeClr val="bg1"/>
                </a:solidFill>
                <a:uFillTx/>
              </a:rPr>
              <a:t>Children will be taught to multiply </a:t>
            </a:r>
            <a:r>
              <a:rPr lang="en-GB" sz="3200" dirty="0" smtClean="0">
                <a:solidFill>
                  <a:schemeClr val="bg1"/>
                </a:solidFill>
                <a:uFillTx/>
              </a:rPr>
              <a:t> two 2-digit numbers by partitioning one number and using two short multiplications along with addition.</a:t>
            </a:r>
            <a:endParaRPr sz="3200" dirty="0">
              <a:solidFill>
                <a:schemeClr val="bg1"/>
              </a:solidFill>
              <a:uFillTx/>
            </a:endParaRPr>
          </a:p>
        </p:txBody>
      </p:sp>
      <p:sp>
        <p:nvSpPr>
          <p:cNvPr id="2461" name="Shape 2461"/>
          <p:cNvSpPr>
            <a:spLocks noChangeArrowheads="1"/>
          </p:cNvSpPr>
          <p:nvPr/>
        </p:nvSpPr>
        <p:spPr bwMode="auto">
          <a:xfrm>
            <a:off x="1508125" y="2670175"/>
            <a:ext cx="282575"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0" tIns="0" rIns="0" bIns="0">
            <a:spAutoFit/>
          </a:bodyPr>
          <a:lstStyle/>
          <a:p>
            <a:pPr defTabSz="914400">
              <a:spcBef>
                <a:spcPts val="2400"/>
              </a:spcBef>
            </a:pPr>
            <a:endParaRPr lang="en-US" altLang="en-US" sz="4000" b="1">
              <a:solidFill>
                <a:srgbClr val="000000"/>
              </a:solidFill>
              <a:latin typeface="Symbol" pitchFamily="18" charset="2"/>
              <a:sym typeface="Symbol" pitchFamily="18" charset="2"/>
            </a:endParaRPr>
          </a:p>
        </p:txBody>
      </p:sp>
      <p:sp>
        <p:nvSpPr>
          <p:cNvPr id="5" name="Shape 2355"/>
          <p:cNvSpPr/>
          <p:nvPr/>
        </p:nvSpPr>
        <p:spPr>
          <a:xfrm>
            <a:off x="7235825" y="6048375"/>
            <a:ext cx="1450975" cy="657225"/>
          </a:xfrm>
          <a:prstGeom prst="rect">
            <a:avLst/>
          </a:prstGeom>
          <a:ln w="12700">
            <a:miter lim="400000"/>
          </a:ln>
          <a:extLst>
            <a:ext uri="{C572A759-6A51-4108-AA02-DFA0A04FC94B}"/>
          </a:extLst>
        </p:spPr>
        <p:txBody>
          <a:bodyPr lIns="50800" tIns="50800" rIns="50800" bIns="50800" anchor="b">
            <a:spAutoFit/>
          </a:bodyPr>
          <a:lstStyle>
            <a:lvl1pPr algn="r" defTabSz="914400">
              <a:defRPr>
                <a:uFill>
                  <a:solidFill/>
                </a:uFill>
                <a:latin typeface="+mn-lt"/>
                <a:ea typeface="+mn-ea"/>
                <a:cs typeface="+mn-cs"/>
                <a:sym typeface="Arial"/>
              </a:defRPr>
            </a:lvl1pPr>
          </a:lstStyle>
          <a:p>
            <a:pPr fontAlgn="auto">
              <a:spcBef>
                <a:spcPts val="0"/>
              </a:spcBef>
              <a:spcAft>
                <a:spcPts val="0"/>
              </a:spcAft>
              <a:defRPr sz="1800">
                <a:uFillTx/>
              </a:defRPr>
            </a:pPr>
            <a:r>
              <a:rPr lang="en-GB" sz="1800" kern="0" dirty="0" smtClean="0">
                <a:solidFill>
                  <a:sysClr val="windowText" lastClr="000000"/>
                </a:solidFill>
                <a:uFillTx/>
              </a:rPr>
              <a:t>Year 5</a:t>
            </a:r>
          </a:p>
          <a:p>
            <a:pPr fontAlgn="auto">
              <a:spcBef>
                <a:spcPts val="0"/>
              </a:spcBef>
              <a:spcAft>
                <a:spcPts val="0"/>
              </a:spcAft>
              <a:defRPr sz="1800">
                <a:uFillTx/>
              </a:defRPr>
            </a:pPr>
            <a:endParaRPr sz="1800" kern="0" dirty="0">
              <a:solidFill>
                <a:sysClr val="windowText" lastClr="000000"/>
              </a:solidFill>
              <a:uFillTx/>
            </a:endParaRPr>
          </a:p>
        </p:txBody>
      </p:sp>
      <p:pic>
        <p:nvPicPr>
          <p:cNvPr id="6" name="Picture 5"/>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172400" y="260648"/>
            <a:ext cx="718693" cy="718693"/>
          </a:xfrm>
          <a:prstGeom prst="rect">
            <a:avLst/>
          </a:prstGeom>
        </p:spPr>
      </p:pic>
      <p:pic>
        <p:nvPicPr>
          <p:cNvPr id="3074"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23728" y="2974975"/>
            <a:ext cx="5429250" cy="33441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28496378"/>
      </p:ext>
    </p:extLst>
  </p:cSld>
  <p:clrMapOvr>
    <a:masterClrMapping/>
  </p:clrMapOvr>
  <p:transition/>
  <p:timing>
    <p:tnLst>
      <p:par>
        <p:cTn id="1" dur="indefinite" restart="never" fill="hold" nodeType="tmRoot">
          <p:childTnLst>
            <p:seq concurrent="1" prevAc="none" nextAc="seek">
              <p:cTn id="2" dur="indefinite" fill="hold"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afterEffect">
                                  <p:stCondLst>
                                    <p:cond delay="0"/>
                                  </p:stCondLst>
                                  <p:iterate>
                                    <p:tmAbs val="0"/>
                                  </p:iterate>
                                  <p:childTnLst>
                                    <p:set>
                                      <p:cBhvr>
                                        <p:cTn id="6" fill="hold"/>
                                        <p:tgtEl>
                                          <p:spTgt spid="2461"/>
                                        </p:tgtEl>
                                        <p:attrNameLst>
                                          <p:attrName>style.visibility</p:attrName>
                                        </p:attrNameLst>
                                      </p:cBhvr>
                                      <p:to>
                                        <p:strVal val="visible"/>
                                      </p:to>
                                    </p:set>
                                    <p:animEffect transition="in" filter="dissolve">
                                      <p:cBhvr>
                                        <p:cTn id="7" dur="500"/>
                                        <p:tgtEl>
                                          <p:spTgt spid="24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61" grpId="0" animBg="1" advAuto="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4" name="Shape 2424"/>
          <p:cNvSpPr>
            <a:spLocks noGrp="1"/>
          </p:cNvSpPr>
          <p:nvPr>
            <p:ph type="title" idx="4294967295"/>
          </p:nvPr>
        </p:nvSpPr>
        <p:spPr>
          <a:xfrm>
            <a:off x="686089" y="1484784"/>
            <a:ext cx="7275223" cy="792162"/>
          </a:xfrm>
          <a:prstGeom prst="rect">
            <a:avLst/>
          </a:prstGeom>
          <a:ln w="12700">
            <a:miter lim="400000"/>
          </a:ln>
          <a:extLst>
            <a:ext uri="{C572A759-6A51-4108-AA02-DFA0A04FC94B}"/>
          </a:extLst>
        </p:spPr>
        <p:txBody>
          <a:bodyPr lIns="50800" tIns="50800" rIns="50800" bIns="50800" anchor="b">
            <a:noAutofit/>
          </a:bodyPr>
          <a:lstStyle>
            <a:lvl1pPr algn="l">
              <a:defRPr sz="3600">
                <a:solidFill>
                  <a:srgbClr val="00628C"/>
                </a:solidFill>
                <a:uFill>
                  <a:solidFill>
                    <a:srgbClr val="00628C"/>
                  </a:solidFill>
                </a:uFill>
                <a:latin typeface="Arial Bold"/>
                <a:ea typeface="Arial Bold"/>
                <a:cs typeface="Arial Bold"/>
                <a:sym typeface="Arial Bold"/>
              </a:defRPr>
            </a:lvl1pPr>
          </a:lstStyle>
          <a:p>
            <a:pPr eaLnBrk="1" fontAlgn="auto" hangingPunct="1">
              <a:spcBef>
                <a:spcPts val="0"/>
              </a:spcBef>
              <a:spcAft>
                <a:spcPts val="0"/>
              </a:spcAft>
              <a:defRPr sz="1800">
                <a:solidFill>
                  <a:srgbClr val="000000"/>
                </a:solidFill>
                <a:uFillTx/>
              </a:defRPr>
            </a:pPr>
            <a:r>
              <a:rPr lang="en-GB" sz="2400" dirty="0" smtClean="0">
                <a:solidFill>
                  <a:schemeClr val="bg1"/>
                </a:solidFill>
                <a:uFillTx/>
              </a:rPr>
              <a:t/>
            </a:r>
            <a:br>
              <a:rPr lang="en-GB" sz="2400" dirty="0" smtClean="0">
                <a:solidFill>
                  <a:schemeClr val="bg1"/>
                </a:solidFill>
                <a:uFillTx/>
              </a:rPr>
            </a:br>
            <a:r>
              <a:rPr lang="en-GB" sz="3200" dirty="0">
                <a:solidFill>
                  <a:schemeClr val="bg1"/>
                </a:solidFill>
                <a:uFillTx/>
              </a:rPr>
              <a:t>Children will be taught to multiply numbers </a:t>
            </a:r>
            <a:r>
              <a:rPr lang="en-GB" sz="3200" dirty="0" smtClean="0">
                <a:solidFill>
                  <a:schemeClr val="bg1"/>
                </a:solidFill>
                <a:uFillTx/>
              </a:rPr>
              <a:t>using the formal method of long multiplication TO x TO then HTO x TO:</a:t>
            </a:r>
            <a:endParaRPr sz="3200" dirty="0">
              <a:solidFill>
                <a:schemeClr val="bg1"/>
              </a:solidFill>
              <a:uFillTx/>
            </a:endParaRPr>
          </a:p>
        </p:txBody>
      </p:sp>
      <p:sp>
        <p:nvSpPr>
          <p:cNvPr id="2461" name="Shape 2461"/>
          <p:cNvSpPr>
            <a:spLocks noChangeArrowheads="1"/>
          </p:cNvSpPr>
          <p:nvPr/>
        </p:nvSpPr>
        <p:spPr bwMode="auto">
          <a:xfrm>
            <a:off x="1508125" y="2670175"/>
            <a:ext cx="282575"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0" tIns="0" rIns="0" bIns="0">
            <a:spAutoFit/>
          </a:bodyPr>
          <a:lstStyle/>
          <a:p>
            <a:pPr defTabSz="914400">
              <a:spcBef>
                <a:spcPts val="2400"/>
              </a:spcBef>
            </a:pPr>
            <a:endParaRPr lang="en-US" altLang="en-US" sz="4000" b="1">
              <a:solidFill>
                <a:srgbClr val="000000"/>
              </a:solidFill>
              <a:latin typeface="Symbol" pitchFamily="18" charset="2"/>
              <a:sym typeface="Symbol" pitchFamily="18" charset="2"/>
            </a:endParaRPr>
          </a:p>
        </p:txBody>
      </p:sp>
      <p:sp>
        <p:nvSpPr>
          <p:cNvPr id="5" name="Shape 2355"/>
          <p:cNvSpPr/>
          <p:nvPr/>
        </p:nvSpPr>
        <p:spPr>
          <a:xfrm>
            <a:off x="7235825" y="6048375"/>
            <a:ext cx="1450975" cy="657225"/>
          </a:xfrm>
          <a:prstGeom prst="rect">
            <a:avLst/>
          </a:prstGeom>
          <a:ln w="12700">
            <a:miter lim="400000"/>
          </a:ln>
          <a:extLst>
            <a:ext uri="{C572A759-6A51-4108-AA02-DFA0A04FC94B}"/>
          </a:extLst>
        </p:spPr>
        <p:txBody>
          <a:bodyPr lIns="50800" tIns="50800" rIns="50800" bIns="50800" anchor="b">
            <a:spAutoFit/>
          </a:bodyPr>
          <a:lstStyle>
            <a:lvl1pPr algn="r" defTabSz="914400">
              <a:defRPr>
                <a:uFill>
                  <a:solidFill/>
                </a:uFill>
                <a:latin typeface="+mn-lt"/>
                <a:ea typeface="+mn-ea"/>
                <a:cs typeface="+mn-cs"/>
                <a:sym typeface="Arial"/>
              </a:defRPr>
            </a:lvl1pPr>
          </a:lstStyle>
          <a:p>
            <a:pPr fontAlgn="auto">
              <a:spcBef>
                <a:spcPts val="0"/>
              </a:spcBef>
              <a:spcAft>
                <a:spcPts val="0"/>
              </a:spcAft>
              <a:defRPr sz="1800">
                <a:uFillTx/>
              </a:defRPr>
            </a:pPr>
            <a:r>
              <a:rPr lang="en-GB" sz="1800" kern="0" dirty="0" smtClean="0">
                <a:solidFill>
                  <a:sysClr val="windowText" lastClr="000000"/>
                </a:solidFill>
                <a:uFillTx/>
              </a:rPr>
              <a:t>Year 5</a:t>
            </a:r>
          </a:p>
          <a:p>
            <a:pPr fontAlgn="auto">
              <a:spcBef>
                <a:spcPts val="0"/>
              </a:spcBef>
              <a:spcAft>
                <a:spcPts val="0"/>
              </a:spcAft>
              <a:defRPr sz="1800">
                <a:uFillTx/>
              </a:defRPr>
            </a:pPr>
            <a:endParaRPr sz="1800" kern="0" dirty="0">
              <a:solidFill>
                <a:sysClr val="windowText" lastClr="000000"/>
              </a:solidFill>
              <a:uFillTx/>
            </a:endParaRPr>
          </a:p>
        </p:txBody>
      </p:sp>
      <p:pic>
        <p:nvPicPr>
          <p:cNvPr id="16389" name="Picture 10" descr="IMG_1254"/>
          <p:cNvPicPr>
            <a:picLocks noChangeAspect="1" noChangeArrowheads="1"/>
          </p:cNvPicPr>
          <p:nvPr/>
        </p:nvPicPr>
        <p:blipFill>
          <a:blip r:embed="rId3">
            <a:extLst>
              <a:ext uri="{28A0092B-C50C-407E-A947-70E740481C1C}">
                <a14:useLocalDpi xmlns:a14="http://schemas.microsoft.com/office/drawing/2010/main" val="0"/>
              </a:ext>
            </a:extLst>
          </a:blip>
          <a:srcRect l="7784" t="5054" r="5389" b="8214"/>
          <a:stretch>
            <a:fillRect/>
          </a:stretch>
        </p:blipFill>
        <p:spPr bwMode="auto">
          <a:xfrm>
            <a:off x="4611391" y="3585640"/>
            <a:ext cx="3920355" cy="21231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72400" y="260648"/>
            <a:ext cx="718693" cy="718693"/>
          </a:xfrm>
          <a:prstGeom prst="rect">
            <a:avLst/>
          </a:prstGeom>
        </p:spPr>
      </p:pic>
      <p:pic>
        <p:nvPicPr>
          <p:cNvPr id="4098"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61864" y="2581928"/>
            <a:ext cx="3672408" cy="22919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61864" y="6036609"/>
            <a:ext cx="6573961" cy="369332"/>
          </a:xfrm>
          <a:prstGeom prst="rect">
            <a:avLst/>
          </a:prstGeom>
          <a:noFill/>
        </p:spPr>
        <p:txBody>
          <a:bodyPr wrap="square" rtlCol="0">
            <a:spAutoFit/>
          </a:bodyPr>
          <a:lstStyle/>
          <a:p>
            <a:r>
              <a:rPr lang="en-GB" sz="1800" dirty="0" smtClean="0">
                <a:solidFill>
                  <a:schemeClr val="bg1"/>
                </a:solidFill>
              </a:rPr>
              <a:t>Then </a:t>
            </a:r>
            <a:r>
              <a:rPr lang="en-GB" sz="1800" dirty="0" err="1" smtClean="0">
                <a:solidFill>
                  <a:schemeClr val="bg1"/>
                </a:solidFill>
              </a:rPr>
              <a:t>ThHTO</a:t>
            </a:r>
            <a:r>
              <a:rPr lang="en-GB" sz="1800" dirty="0" smtClean="0">
                <a:solidFill>
                  <a:schemeClr val="bg1"/>
                </a:solidFill>
              </a:rPr>
              <a:t> x O and </a:t>
            </a:r>
            <a:r>
              <a:rPr lang="en-GB" sz="1800" dirty="0" err="1" smtClean="0">
                <a:solidFill>
                  <a:schemeClr val="bg1"/>
                </a:solidFill>
              </a:rPr>
              <a:t>ThHTO</a:t>
            </a:r>
            <a:r>
              <a:rPr lang="en-GB" sz="1800" dirty="0" smtClean="0">
                <a:solidFill>
                  <a:schemeClr val="bg1"/>
                </a:solidFill>
              </a:rPr>
              <a:t> x TO</a:t>
            </a:r>
            <a:endParaRPr lang="en-GB" sz="1800" dirty="0">
              <a:solidFill>
                <a:schemeClr val="bg1"/>
              </a:solidFill>
            </a:endParaRPr>
          </a:p>
        </p:txBody>
      </p:sp>
    </p:spTree>
    <p:extLst>
      <p:ext uri="{BB962C8B-B14F-4D97-AF65-F5344CB8AC3E}">
        <p14:creationId xmlns:p14="http://schemas.microsoft.com/office/powerpoint/2010/main" val="3126975400"/>
      </p:ext>
    </p:extLst>
  </p:cSld>
  <p:clrMapOvr>
    <a:masterClrMapping/>
  </p:clrMapOvr>
  <p:transition/>
  <p:timing>
    <p:tnLst>
      <p:par>
        <p:cTn id="1" dur="indefinite" restart="never" fill="hold" nodeType="tmRoot">
          <p:childTnLst>
            <p:seq concurrent="1" prevAc="none" nextAc="seek">
              <p:cTn id="2" dur="indefinite" fill="hold"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afterEffect">
                                  <p:stCondLst>
                                    <p:cond delay="0"/>
                                  </p:stCondLst>
                                  <p:iterate>
                                    <p:tmAbs val="0"/>
                                  </p:iterate>
                                  <p:childTnLst>
                                    <p:set>
                                      <p:cBhvr>
                                        <p:cTn id="6" fill="hold"/>
                                        <p:tgtEl>
                                          <p:spTgt spid="2461"/>
                                        </p:tgtEl>
                                        <p:attrNameLst>
                                          <p:attrName>style.visibility</p:attrName>
                                        </p:attrNameLst>
                                      </p:cBhvr>
                                      <p:to>
                                        <p:strVal val="visible"/>
                                      </p:to>
                                    </p:set>
                                    <p:animEffect transition="in" filter="dissolve">
                                      <p:cBhvr>
                                        <p:cTn id="7" dur="500"/>
                                        <p:tgtEl>
                                          <p:spTgt spid="24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61" grpId="0" animBg="1" advAuto="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4" name="Shape 2424"/>
          <p:cNvSpPr>
            <a:spLocks noGrp="1"/>
          </p:cNvSpPr>
          <p:nvPr>
            <p:ph type="title" idx="4294967295"/>
          </p:nvPr>
        </p:nvSpPr>
        <p:spPr>
          <a:xfrm>
            <a:off x="293539" y="1901969"/>
            <a:ext cx="7596336" cy="792163"/>
          </a:xfrm>
          <a:prstGeom prst="rect">
            <a:avLst/>
          </a:prstGeom>
          <a:ln w="12700">
            <a:miter lim="400000"/>
          </a:ln>
          <a:extLst>
            <a:ext uri="{C572A759-6A51-4108-AA02-DFA0A04FC94B}"/>
          </a:extLst>
        </p:spPr>
        <p:txBody>
          <a:bodyPr lIns="50800" tIns="50800" rIns="50800" bIns="50800" anchor="b">
            <a:noAutofit/>
          </a:bodyPr>
          <a:lstStyle>
            <a:lvl1pPr algn="l">
              <a:defRPr sz="3600">
                <a:solidFill>
                  <a:srgbClr val="00628C"/>
                </a:solidFill>
                <a:uFill>
                  <a:solidFill>
                    <a:srgbClr val="00628C"/>
                  </a:solidFill>
                </a:uFill>
                <a:latin typeface="Arial Bold"/>
                <a:ea typeface="Arial Bold"/>
                <a:cs typeface="Arial Bold"/>
                <a:sym typeface="Arial Bold"/>
              </a:defRPr>
            </a:lvl1pPr>
          </a:lstStyle>
          <a:p>
            <a:pPr eaLnBrk="1" fontAlgn="auto" hangingPunct="1">
              <a:spcBef>
                <a:spcPts val="0"/>
              </a:spcBef>
              <a:spcAft>
                <a:spcPts val="0"/>
              </a:spcAft>
              <a:defRPr sz="1800">
                <a:solidFill>
                  <a:srgbClr val="000000"/>
                </a:solidFill>
                <a:uFillTx/>
              </a:defRPr>
            </a:pPr>
            <a:r>
              <a:rPr lang="en-GB" sz="2400" dirty="0">
                <a:solidFill>
                  <a:schemeClr val="bg1"/>
                </a:solidFill>
                <a:uFillTx/>
                <a:latin typeface="+mn-lt"/>
              </a:rPr>
              <a:t/>
            </a:r>
            <a:br>
              <a:rPr lang="en-GB" sz="2400" dirty="0">
                <a:solidFill>
                  <a:schemeClr val="bg1"/>
                </a:solidFill>
                <a:uFillTx/>
                <a:latin typeface="+mn-lt"/>
              </a:rPr>
            </a:br>
            <a:r>
              <a:rPr lang="en-GB" sz="3200" dirty="0">
                <a:solidFill>
                  <a:schemeClr val="bg1"/>
                </a:solidFill>
                <a:uFillTx/>
              </a:rPr>
              <a:t>Multiply multi-digit numbers up to 4 digits by a 2-digit whole number using the formal written method of long multiplication.</a:t>
            </a:r>
            <a:endParaRPr sz="3200" dirty="0">
              <a:solidFill>
                <a:schemeClr val="bg1"/>
              </a:solidFill>
              <a:uFillTx/>
              <a:latin typeface="+mn-lt"/>
            </a:endParaRPr>
          </a:p>
        </p:txBody>
      </p:sp>
      <p:sp>
        <p:nvSpPr>
          <p:cNvPr id="2461" name="Shape 2461"/>
          <p:cNvSpPr>
            <a:spLocks noChangeArrowheads="1"/>
          </p:cNvSpPr>
          <p:nvPr/>
        </p:nvSpPr>
        <p:spPr bwMode="auto">
          <a:xfrm>
            <a:off x="1649412" y="2365375"/>
            <a:ext cx="282575"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0" tIns="0" rIns="0" bIns="0">
            <a:spAutoFit/>
          </a:bodyPr>
          <a:lstStyle/>
          <a:p>
            <a:pPr defTabSz="914400">
              <a:spcBef>
                <a:spcPts val="2400"/>
              </a:spcBef>
            </a:pPr>
            <a:endParaRPr lang="en-US" altLang="en-US" sz="4000" b="1">
              <a:solidFill>
                <a:srgbClr val="000000"/>
              </a:solidFill>
              <a:latin typeface="Symbol" pitchFamily="18" charset="2"/>
              <a:sym typeface="Symbol" pitchFamily="18" charset="2"/>
            </a:endParaRPr>
          </a:p>
        </p:txBody>
      </p:sp>
      <p:pic>
        <p:nvPicPr>
          <p:cNvPr id="17412" name="Picture 6" descr="C:\Users\stsc004\AppData\Local\Microsoft\Windows\Temporary Internet Files\Content.Word\IMG_14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71775" y="3212976"/>
            <a:ext cx="3600450" cy="311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Shape 2355"/>
          <p:cNvSpPr/>
          <p:nvPr/>
        </p:nvSpPr>
        <p:spPr>
          <a:xfrm>
            <a:off x="6948488" y="5975350"/>
            <a:ext cx="1882775" cy="933450"/>
          </a:xfrm>
          <a:prstGeom prst="rect">
            <a:avLst/>
          </a:prstGeom>
          <a:ln w="12700">
            <a:miter lim="400000"/>
          </a:ln>
          <a:extLst>
            <a:ext uri="{C572A759-6A51-4108-AA02-DFA0A04FC94B}"/>
          </a:extLst>
        </p:spPr>
        <p:txBody>
          <a:bodyPr lIns="50800" tIns="50800" rIns="50800" bIns="50800" anchor="b">
            <a:spAutoFit/>
          </a:bodyPr>
          <a:lstStyle>
            <a:lvl1pPr algn="r" defTabSz="914400">
              <a:defRPr>
                <a:uFill>
                  <a:solidFill/>
                </a:uFill>
                <a:latin typeface="+mn-lt"/>
                <a:ea typeface="+mn-ea"/>
                <a:cs typeface="+mn-cs"/>
                <a:sym typeface="Arial"/>
              </a:defRPr>
            </a:lvl1pPr>
          </a:lstStyle>
          <a:p>
            <a:pPr fontAlgn="auto">
              <a:spcBef>
                <a:spcPts val="0"/>
              </a:spcBef>
              <a:spcAft>
                <a:spcPts val="0"/>
              </a:spcAft>
              <a:defRPr sz="1800">
                <a:uFillTx/>
              </a:defRPr>
            </a:pPr>
            <a:endParaRPr lang="en-GB" sz="1800" kern="0" dirty="0" smtClean="0">
              <a:solidFill>
                <a:sysClr val="windowText" lastClr="000000"/>
              </a:solidFill>
              <a:uFillTx/>
            </a:endParaRPr>
          </a:p>
          <a:p>
            <a:pPr fontAlgn="auto">
              <a:spcBef>
                <a:spcPts val="0"/>
              </a:spcBef>
              <a:spcAft>
                <a:spcPts val="0"/>
              </a:spcAft>
              <a:defRPr sz="1800">
                <a:uFillTx/>
              </a:defRPr>
            </a:pPr>
            <a:r>
              <a:rPr lang="en-GB" sz="1800" kern="0" dirty="0" smtClean="0">
                <a:solidFill>
                  <a:sysClr val="windowText" lastClr="000000"/>
                </a:solidFill>
                <a:uFillTx/>
              </a:rPr>
              <a:t>Year 6</a:t>
            </a:r>
          </a:p>
          <a:p>
            <a:pPr fontAlgn="auto">
              <a:spcBef>
                <a:spcPts val="0"/>
              </a:spcBef>
              <a:spcAft>
                <a:spcPts val="0"/>
              </a:spcAft>
              <a:defRPr sz="1800">
                <a:uFillTx/>
              </a:defRPr>
            </a:pPr>
            <a:endParaRPr sz="1800" kern="0" dirty="0">
              <a:solidFill>
                <a:sysClr val="windowText" lastClr="000000"/>
              </a:solidFill>
              <a:uFillTx/>
            </a:endParaRPr>
          </a:p>
        </p:txBody>
      </p:sp>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72400" y="260648"/>
            <a:ext cx="718693" cy="718693"/>
          </a:xfrm>
          <a:prstGeom prst="rect">
            <a:avLst/>
          </a:prstGeom>
        </p:spPr>
      </p:pic>
    </p:spTree>
    <p:extLst>
      <p:ext uri="{BB962C8B-B14F-4D97-AF65-F5344CB8AC3E}">
        <p14:creationId xmlns:p14="http://schemas.microsoft.com/office/powerpoint/2010/main" val="851501868"/>
      </p:ext>
    </p:extLst>
  </p:cSld>
  <p:clrMapOvr>
    <a:masterClrMapping/>
  </p:clrMapOvr>
  <p:transition/>
  <p:timing>
    <p:tnLst>
      <p:par>
        <p:cTn id="1" dur="indefinite" restart="never" fill="hold" nodeType="tmRoot">
          <p:childTnLst>
            <p:seq concurrent="1" prevAc="none" nextAc="seek">
              <p:cTn id="2" dur="indefinite" fill="hold"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afterEffect">
                                  <p:stCondLst>
                                    <p:cond delay="0"/>
                                  </p:stCondLst>
                                  <p:iterate>
                                    <p:tmAbs val="0"/>
                                  </p:iterate>
                                  <p:childTnLst>
                                    <p:set>
                                      <p:cBhvr>
                                        <p:cTn id="6" fill="hold"/>
                                        <p:tgtEl>
                                          <p:spTgt spid="2461"/>
                                        </p:tgtEl>
                                        <p:attrNameLst>
                                          <p:attrName>style.visibility</p:attrName>
                                        </p:attrNameLst>
                                      </p:cBhvr>
                                      <p:to>
                                        <p:strVal val="visible"/>
                                      </p:to>
                                    </p:set>
                                    <p:animEffect transition="in" filter="dissolve">
                                      <p:cBhvr>
                                        <p:cTn id="7" dur="500"/>
                                        <p:tgtEl>
                                          <p:spTgt spid="24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61" grpId="0" animBg="1" advAuto="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61" name="Shape 2461"/>
          <p:cNvSpPr>
            <a:spLocks noChangeArrowheads="1"/>
          </p:cNvSpPr>
          <p:nvPr/>
        </p:nvSpPr>
        <p:spPr bwMode="auto">
          <a:xfrm>
            <a:off x="1508125" y="2670175"/>
            <a:ext cx="282575"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0" tIns="0" rIns="0" bIns="0">
            <a:spAutoFit/>
          </a:bodyPr>
          <a:lstStyle/>
          <a:p>
            <a:pPr defTabSz="914400">
              <a:spcBef>
                <a:spcPts val="2400"/>
              </a:spcBef>
            </a:pPr>
            <a:endParaRPr lang="en-US" altLang="en-US" sz="4000" b="1">
              <a:solidFill>
                <a:srgbClr val="000000"/>
              </a:solidFill>
              <a:latin typeface="Symbol" pitchFamily="18" charset="2"/>
              <a:sym typeface="Symbol" pitchFamily="18" charset="2"/>
            </a:endParaRPr>
          </a:p>
        </p:txBody>
      </p:sp>
      <p:sp>
        <p:nvSpPr>
          <p:cNvPr id="8" name="Shape 2424"/>
          <p:cNvSpPr txBox="1">
            <a:spLocks/>
          </p:cNvSpPr>
          <p:nvPr/>
        </p:nvSpPr>
        <p:spPr>
          <a:xfrm>
            <a:off x="372186" y="403825"/>
            <a:ext cx="8152501" cy="2280516"/>
          </a:xfrm>
          <a:prstGeom prst="rect">
            <a:avLst/>
          </a:prstGeom>
          <a:ln w="12700">
            <a:miter lim="400000"/>
          </a:ln>
          <a:extLst>
            <a:ext uri="{C572A759-6A51-4108-AA02-DFA0A04FC94B}"/>
          </a:extLst>
        </p:spPr>
        <p:txBody>
          <a:bodyPr lIns="50800" tIns="50800" rIns="50800" bIns="50800" anchor="b">
            <a:normAutofit fontScale="25000" lnSpcReduction="20000"/>
          </a:bodyPr>
          <a:lstStyle>
            <a:lvl1pPr algn="l" rtl="0" eaLnBrk="0" fontAlgn="base" hangingPunct="0">
              <a:spcBef>
                <a:spcPct val="0"/>
              </a:spcBef>
              <a:spcAft>
                <a:spcPct val="0"/>
              </a:spcAft>
              <a:defRPr sz="3600">
                <a:solidFill>
                  <a:srgbClr val="00628C"/>
                </a:solidFill>
                <a:uFill>
                  <a:solidFill>
                    <a:srgbClr val="00628C"/>
                  </a:solidFill>
                </a:uFill>
                <a:latin typeface="Arial Bold"/>
                <a:ea typeface="Arial Bold"/>
                <a:cs typeface="Arial Bold"/>
                <a:sym typeface="Arial Bold"/>
              </a:defRPr>
            </a:lvl1pPr>
            <a:lvl2pPr algn="ctr" rtl="0" eaLnBrk="0" fontAlgn="base" hangingPunct="0">
              <a:spcBef>
                <a:spcPct val="0"/>
              </a:spcBef>
              <a:spcAft>
                <a:spcPct val="0"/>
              </a:spcAft>
              <a:defRPr sz="4400">
                <a:solidFill>
                  <a:schemeClr val="tx2"/>
                </a:solidFill>
                <a:uFill>
                  <a:solidFill/>
                </a:uFill>
                <a:latin typeface="+mn-lt"/>
                <a:ea typeface="+mn-ea"/>
                <a:cs typeface="+mn-cs"/>
                <a:sym typeface="Arial" pitchFamily="34" charset="0"/>
              </a:defRPr>
            </a:lvl2pPr>
            <a:lvl3pPr algn="ctr" rtl="0" eaLnBrk="0" fontAlgn="base" hangingPunct="0">
              <a:spcBef>
                <a:spcPct val="0"/>
              </a:spcBef>
              <a:spcAft>
                <a:spcPct val="0"/>
              </a:spcAft>
              <a:defRPr sz="4400">
                <a:solidFill>
                  <a:schemeClr val="tx2"/>
                </a:solidFill>
                <a:uFill>
                  <a:solidFill/>
                </a:uFill>
                <a:latin typeface="+mn-lt"/>
                <a:ea typeface="+mn-ea"/>
                <a:cs typeface="+mn-cs"/>
                <a:sym typeface="Arial" pitchFamily="34" charset="0"/>
              </a:defRPr>
            </a:lvl3pPr>
            <a:lvl4pPr algn="ctr" rtl="0" eaLnBrk="0" fontAlgn="base" hangingPunct="0">
              <a:spcBef>
                <a:spcPct val="0"/>
              </a:spcBef>
              <a:spcAft>
                <a:spcPct val="0"/>
              </a:spcAft>
              <a:defRPr sz="4400">
                <a:solidFill>
                  <a:schemeClr val="tx2"/>
                </a:solidFill>
                <a:uFill>
                  <a:solidFill/>
                </a:uFill>
                <a:latin typeface="+mn-lt"/>
                <a:ea typeface="+mn-ea"/>
                <a:cs typeface="+mn-cs"/>
                <a:sym typeface="Arial" pitchFamily="34" charset="0"/>
              </a:defRPr>
            </a:lvl4pPr>
            <a:lvl5pPr algn="ctr" rtl="0" eaLnBrk="0" fontAlgn="base" hangingPunct="0">
              <a:spcBef>
                <a:spcPct val="0"/>
              </a:spcBef>
              <a:spcAft>
                <a:spcPct val="0"/>
              </a:spcAft>
              <a:defRPr sz="4400">
                <a:solidFill>
                  <a:schemeClr val="tx2"/>
                </a:solidFill>
                <a:uFill>
                  <a:solidFill/>
                </a:uFill>
                <a:latin typeface="+mn-lt"/>
                <a:ea typeface="+mn-ea"/>
                <a:cs typeface="+mn-cs"/>
                <a:sym typeface="Arial" pitchFamily="34" charset="0"/>
              </a:defRPr>
            </a:lvl5pPr>
            <a:lvl6pPr indent="457200" algn="ctr">
              <a:defRPr sz="4400">
                <a:uFill>
                  <a:solidFill/>
                </a:uFill>
                <a:latin typeface="+mn-lt"/>
                <a:ea typeface="+mn-ea"/>
                <a:cs typeface="+mn-cs"/>
                <a:sym typeface="Arial"/>
              </a:defRPr>
            </a:lvl6pPr>
            <a:lvl7pPr indent="914400" algn="ctr">
              <a:defRPr sz="4400">
                <a:uFill>
                  <a:solidFill/>
                </a:uFill>
                <a:latin typeface="+mn-lt"/>
                <a:ea typeface="+mn-ea"/>
                <a:cs typeface="+mn-cs"/>
                <a:sym typeface="Arial"/>
              </a:defRPr>
            </a:lvl7pPr>
            <a:lvl8pPr indent="1371600" algn="ctr">
              <a:defRPr sz="4400">
                <a:uFill>
                  <a:solidFill/>
                </a:uFill>
                <a:latin typeface="+mn-lt"/>
                <a:ea typeface="+mn-ea"/>
                <a:cs typeface="+mn-cs"/>
                <a:sym typeface="Arial"/>
              </a:defRPr>
            </a:lvl8pPr>
            <a:lvl9pPr indent="1828800" algn="ctr">
              <a:defRPr sz="4400">
                <a:uFill>
                  <a:solidFill/>
                </a:uFill>
                <a:latin typeface="+mn-lt"/>
                <a:ea typeface="+mn-ea"/>
                <a:cs typeface="+mn-cs"/>
                <a:sym typeface="Arial"/>
              </a:defRPr>
            </a:lvl9pPr>
          </a:lstStyle>
          <a:p>
            <a:pPr>
              <a:defRPr/>
            </a:pPr>
            <a:r>
              <a:rPr lang="en-GB" sz="1800" kern="0" dirty="0" smtClean="0">
                <a:solidFill>
                  <a:srgbClr val="000000"/>
                </a:solidFill>
                <a:uFillTx/>
              </a:rPr>
              <a:t/>
            </a:r>
            <a:br>
              <a:rPr lang="en-GB" sz="1800" kern="0" dirty="0" smtClean="0">
                <a:solidFill>
                  <a:srgbClr val="000000"/>
                </a:solidFill>
                <a:uFillTx/>
              </a:rPr>
            </a:br>
            <a:r>
              <a:rPr lang="en-GB" sz="5300" kern="0" dirty="0" smtClean="0">
                <a:solidFill>
                  <a:srgbClr val="000000"/>
                </a:solidFill>
                <a:uFillTx/>
                <a:latin typeface="+mn-lt"/>
              </a:rPr>
              <a:t/>
            </a:r>
            <a:br>
              <a:rPr lang="en-GB" sz="5300" kern="0" dirty="0" smtClean="0">
                <a:solidFill>
                  <a:srgbClr val="000000"/>
                </a:solidFill>
                <a:uFillTx/>
                <a:latin typeface="+mn-lt"/>
              </a:rPr>
            </a:br>
            <a:r>
              <a:rPr lang="en-GB" sz="12800" dirty="0">
                <a:solidFill>
                  <a:schemeClr val="bg1"/>
                </a:solidFill>
                <a:latin typeface="Arial Bold" panose="020B0704020202020204" pitchFamily="34" charset="0"/>
                <a:cs typeface="Arial Bold" panose="020B0704020202020204" pitchFamily="34" charset="0"/>
              </a:rPr>
              <a:t>Multiply </a:t>
            </a:r>
            <a:r>
              <a:rPr lang="en-GB" sz="12800" dirty="0" smtClean="0">
                <a:solidFill>
                  <a:schemeClr val="bg1"/>
                </a:solidFill>
                <a:latin typeface="Arial Bold" panose="020B0704020202020204" pitchFamily="34" charset="0"/>
                <a:cs typeface="Arial Bold" panose="020B0704020202020204" pitchFamily="34" charset="0"/>
              </a:rPr>
              <a:t>one-digit whole </a:t>
            </a:r>
            <a:r>
              <a:rPr lang="en-GB" sz="12800" dirty="0">
                <a:solidFill>
                  <a:schemeClr val="bg1"/>
                </a:solidFill>
                <a:latin typeface="Arial Bold" panose="020B0704020202020204" pitchFamily="34" charset="0"/>
                <a:cs typeface="Arial Bold" panose="020B0704020202020204" pitchFamily="34" charset="0"/>
              </a:rPr>
              <a:t>numbers with up to two decimal places by whole numbers using</a:t>
            </a:r>
            <a:r>
              <a:rPr lang="en-GB" sz="12800" dirty="0" smtClean="0">
                <a:solidFill>
                  <a:schemeClr val="bg1"/>
                </a:solidFill>
                <a:latin typeface="Arial Bold" panose="020B0704020202020204" pitchFamily="34" charset="0"/>
                <a:cs typeface="Arial Bold" panose="020B0704020202020204" pitchFamily="34" charset="0"/>
              </a:rPr>
              <a:t>:</a:t>
            </a:r>
          </a:p>
          <a:p>
            <a:pPr>
              <a:defRPr/>
            </a:pPr>
            <a:endParaRPr lang="en-GB" sz="12800" dirty="0">
              <a:solidFill>
                <a:schemeClr val="bg1"/>
              </a:solidFill>
              <a:latin typeface="Arial Bold" panose="020B0704020202020204" pitchFamily="34" charset="0"/>
              <a:cs typeface="Arial Bold" panose="020B0704020202020204" pitchFamily="34" charset="0"/>
            </a:endParaRPr>
          </a:p>
        </p:txBody>
      </p:sp>
      <p:pic>
        <p:nvPicPr>
          <p:cNvPr id="18436" name="Picture 10" descr="C:\Users\stsc004\AppData\Local\Microsoft\Windows\Temporary Internet Files\Content.Word\IMG_1258.jpg"/>
          <p:cNvPicPr>
            <a:picLocks noChangeAspect="1" noChangeArrowheads="1"/>
          </p:cNvPicPr>
          <p:nvPr/>
        </p:nvPicPr>
        <p:blipFill>
          <a:blip r:embed="rId3">
            <a:extLst>
              <a:ext uri="{28A0092B-C50C-407E-A947-70E740481C1C}">
                <a14:useLocalDpi xmlns:a14="http://schemas.microsoft.com/office/drawing/2010/main" val="0"/>
              </a:ext>
            </a:extLst>
          </a:blip>
          <a:srcRect l="5574" t="5806" r="4530" b="12904"/>
          <a:stretch>
            <a:fillRect/>
          </a:stretch>
        </p:blipFill>
        <p:spPr bwMode="auto">
          <a:xfrm>
            <a:off x="5365750" y="2803628"/>
            <a:ext cx="3321050" cy="239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Shape 2355"/>
          <p:cNvSpPr/>
          <p:nvPr/>
        </p:nvSpPr>
        <p:spPr>
          <a:xfrm>
            <a:off x="7812088" y="5772150"/>
            <a:ext cx="874712" cy="933450"/>
          </a:xfrm>
          <a:prstGeom prst="rect">
            <a:avLst/>
          </a:prstGeom>
          <a:ln w="12700">
            <a:miter lim="400000"/>
          </a:ln>
          <a:extLst>
            <a:ext uri="{C572A759-6A51-4108-AA02-DFA0A04FC94B}"/>
          </a:extLst>
        </p:spPr>
        <p:txBody>
          <a:bodyPr lIns="50800" tIns="50800" rIns="50800" bIns="50800" anchor="b">
            <a:spAutoFit/>
          </a:bodyPr>
          <a:lstStyle>
            <a:lvl1pPr algn="r" defTabSz="914400">
              <a:defRPr>
                <a:uFill>
                  <a:solidFill/>
                </a:uFill>
                <a:latin typeface="+mn-lt"/>
                <a:ea typeface="+mn-ea"/>
                <a:cs typeface="+mn-cs"/>
                <a:sym typeface="Arial"/>
              </a:defRPr>
            </a:lvl1pPr>
          </a:lstStyle>
          <a:p>
            <a:pPr fontAlgn="auto">
              <a:spcBef>
                <a:spcPts val="0"/>
              </a:spcBef>
              <a:spcAft>
                <a:spcPts val="0"/>
              </a:spcAft>
              <a:defRPr sz="1800">
                <a:uFillTx/>
              </a:defRPr>
            </a:pPr>
            <a:endParaRPr lang="en-GB" sz="1800" kern="0" dirty="0" smtClean="0">
              <a:solidFill>
                <a:sysClr val="windowText" lastClr="000000"/>
              </a:solidFill>
              <a:uFillTx/>
            </a:endParaRPr>
          </a:p>
          <a:p>
            <a:pPr fontAlgn="auto">
              <a:spcBef>
                <a:spcPts val="0"/>
              </a:spcBef>
              <a:spcAft>
                <a:spcPts val="0"/>
              </a:spcAft>
              <a:defRPr sz="1800">
                <a:uFillTx/>
              </a:defRPr>
            </a:pPr>
            <a:r>
              <a:rPr lang="en-GB" sz="1800" kern="0" dirty="0" smtClean="0">
                <a:solidFill>
                  <a:sysClr val="windowText" lastClr="000000"/>
                </a:solidFill>
                <a:uFillTx/>
              </a:rPr>
              <a:t>Year 6</a:t>
            </a:r>
          </a:p>
          <a:p>
            <a:pPr fontAlgn="auto">
              <a:spcBef>
                <a:spcPts val="0"/>
              </a:spcBef>
              <a:spcAft>
                <a:spcPts val="0"/>
              </a:spcAft>
              <a:defRPr sz="1800">
                <a:uFillTx/>
              </a:defRPr>
            </a:pPr>
            <a:endParaRPr sz="1800" kern="0" dirty="0">
              <a:solidFill>
                <a:sysClr val="windowText" lastClr="000000"/>
              </a:solidFill>
              <a:uFillTx/>
            </a:endParaRPr>
          </a:p>
        </p:txBody>
      </p:sp>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172400" y="260648"/>
            <a:ext cx="718693" cy="718693"/>
          </a:xfrm>
          <a:prstGeom prst="rect">
            <a:avLst/>
          </a:prstGeom>
        </p:spPr>
      </p:pic>
      <p:sp>
        <p:nvSpPr>
          <p:cNvPr id="2" name="Rectangle 1"/>
          <p:cNvSpPr/>
          <p:nvPr/>
        </p:nvSpPr>
        <p:spPr>
          <a:xfrm>
            <a:off x="372186" y="2712050"/>
            <a:ext cx="4840134" cy="2677656"/>
          </a:xfrm>
          <a:prstGeom prst="rect">
            <a:avLst/>
          </a:prstGeom>
        </p:spPr>
        <p:txBody>
          <a:bodyPr wrap="square">
            <a:spAutoFit/>
          </a:bodyPr>
          <a:lstStyle/>
          <a:p>
            <a:pPr>
              <a:defRPr/>
            </a:pPr>
            <a:r>
              <a:rPr lang="en-GB" sz="2800" dirty="0" smtClean="0">
                <a:solidFill>
                  <a:schemeClr val="bg1"/>
                </a:solidFill>
                <a:latin typeface="Arial Bold" panose="020B0704020202020204" pitchFamily="34" charset="0"/>
                <a:cs typeface="Arial Bold" panose="020B0704020202020204" pitchFamily="34" charset="0"/>
              </a:rPr>
              <a:t>- Short </a:t>
            </a:r>
            <a:r>
              <a:rPr lang="en-GB" sz="2800" dirty="0">
                <a:solidFill>
                  <a:schemeClr val="bg1"/>
                </a:solidFill>
                <a:latin typeface="Arial Bold" panose="020B0704020202020204" pitchFamily="34" charset="0"/>
                <a:cs typeface="Arial Bold" panose="020B0704020202020204" pitchFamily="34" charset="0"/>
              </a:rPr>
              <a:t>multiplication when multiplying by a single </a:t>
            </a:r>
            <a:r>
              <a:rPr lang="en-GB" sz="2800" dirty="0" smtClean="0">
                <a:solidFill>
                  <a:schemeClr val="bg1"/>
                </a:solidFill>
                <a:latin typeface="Arial Bold" panose="020B0704020202020204" pitchFamily="34" charset="0"/>
                <a:cs typeface="Arial Bold" panose="020B0704020202020204" pitchFamily="34" charset="0"/>
              </a:rPr>
              <a:t>digit whole number</a:t>
            </a:r>
            <a:endParaRPr lang="en-GB" sz="2800" dirty="0">
              <a:solidFill>
                <a:schemeClr val="bg1"/>
              </a:solidFill>
              <a:latin typeface="Arial Bold" panose="020B0704020202020204" pitchFamily="34" charset="0"/>
              <a:cs typeface="Arial Bold" panose="020B0704020202020204" pitchFamily="34" charset="0"/>
            </a:endParaRPr>
          </a:p>
          <a:p>
            <a:pPr>
              <a:defRPr/>
            </a:pPr>
            <a:r>
              <a:rPr lang="en-GB" sz="2800" dirty="0" smtClean="0">
                <a:solidFill>
                  <a:schemeClr val="bg1"/>
                </a:solidFill>
                <a:latin typeface="Arial Bold" panose="020B0704020202020204" pitchFamily="34" charset="0"/>
                <a:cs typeface="Arial Bold" panose="020B0704020202020204" pitchFamily="34" charset="0"/>
              </a:rPr>
              <a:t>- Long </a:t>
            </a:r>
            <a:r>
              <a:rPr lang="en-GB" sz="2800" dirty="0">
                <a:solidFill>
                  <a:schemeClr val="bg1"/>
                </a:solidFill>
                <a:latin typeface="Arial Bold" panose="020B0704020202020204" pitchFamily="34" charset="0"/>
                <a:cs typeface="Arial Bold" panose="020B0704020202020204" pitchFamily="34" charset="0"/>
              </a:rPr>
              <a:t>multiplication when multiplying by a 2-digit </a:t>
            </a:r>
            <a:r>
              <a:rPr lang="en-GB" sz="2800" dirty="0" smtClean="0">
                <a:solidFill>
                  <a:schemeClr val="bg1"/>
                </a:solidFill>
                <a:latin typeface="Arial Bold" panose="020B0704020202020204" pitchFamily="34" charset="0"/>
                <a:cs typeface="Arial Bold" panose="020B0704020202020204" pitchFamily="34" charset="0"/>
              </a:rPr>
              <a:t>whole number </a:t>
            </a:r>
            <a:endParaRPr lang="en-GB" sz="2800" dirty="0">
              <a:solidFill>
                <a:schemeClr val="bg1"/>
              </a:solidFill>
              <a:latin typeface="Arial Bold" panose="020B0704020202020204" pitchFamily="34" charset="0"/>
              <a:cs typeface="Arial Bold" panose="020B0704020202020204" pitchFamily="34" charset="0"/>
            </a:endParaRPr>
          </a:p>
        </p:txBody>
      </p:sp>
      <p:cxnSp>
        <p:nvCxnSpPr>
          <p:cNvPr id="4" name="Straight Arrow Connector 3"/>
          <p:cNvCxnSpPr/>
          <p:nvPr/>
        </p:nvCxnSpPr>
        <p:spPr>
          <a:xfrm flipV="1">
            <a:off x="4780271" y="3120358"/>
            <a:ext cx="936104" cy="273027"/>
          </a:xfrm>
          <a:prstGeom prst="straightConnector1">
            <a:avLst/>
          </a:prstGeom>
          <a:ln w="28575">
            <a:solidFill>
              <a:schemeClr val="bg1"/>
            </a:solidFill>
            <a:tailEnd type="arrow"/>
          </a:ln>
        </p:spPr>
        <p:style>
          <a:lnRef idx="1">
            <a:schemeClr val="accent1"/>
          </a:lnRef>
          <a:fillRef idx="0">
            <a:schemeClr val="accent1"/>
          </a:fillRef>
          <a:effectRef idx="0">
            <a:schemeClr val="accent1"/>
          </a:effectRef>
          <a:fontRef idx="minor">
            <a:schemeClr val="tx1"/>
          </a:fontRef>
        </p:style>
      </p:cxnSp>
      <p:cxnSp>
        <p:nvCxnSpPr>
          <p:cNvPr id="11" name="Straight Arrow Connector 10"/>
          <p:cNvCxnSpPr/>
          <p:nvPr/>
        </p:nvCxnSpPr>
        <p:spPr>
          <a:xfrm flipV="1">
            <a:off x="4897698" y="4050878"/>
            <a:ext cx="2128577" cy="734400"/>
          </a:xfrm>
          <a:prstGeom prst="straightConnector1">
            <a:avLst/>
          </a:prstGeom>
          <a:ln w="28575">
            <a:solidFill>
              <a:schemeClr val="bg1"/>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773810996"/>
      </p:ext>
    </p:extLst>
  </p:cSld>
  <p:clrMapOvr>
    <a:masterClrMapping/>
  </p:clrMapOvr>
  <p:transition/>
  <p:timing>
    <p:tnLst>
      <p:par>
        <p:cTn id="1" dur="indefinite" restart="never" fill="hold" nodeType="tmRoot">
          <p:childTnLst>
            <p:seq concurrent="1" prevAc="none" nextAc="seek">
              <p:cTn id="2" dur="indefinite" fill="hold"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afterEffect">
                                  <p:stCondLst>
                                    <p:cond delay="0"/>
                                  </p:stCondLst>
                                  <p:iterate>
                                    <p:tmAbs val="0"/>
                                  </p:iterate>
                                  <p:childTnLst>
                                    <p:set>
                                      <p:cBhvr>
                                        <p:cTn id="6" fill="hold"/>
                                        <p:tgtEl>
                                          <p:spTgt spid="2461"/>
                                        </p:tgtEl>
                                        <p:attrNameLst>
                                          <p:attrName>style.visibility</p:attrName>
                                        </p:attrNameLst>
                                      </p:cBhvr>
                                      <p:to>
                                        <p:strVal val="visible"/>
                                      </p:to>
                                    </p:set>
                                    <p:animEffect transition="in" filter="dissolve">
                                      <p:cBhvr>
                                        <p:cTn id="7" dur="500"/>
                                        <p:tgtEl>
                                          <p:spTgt spid="24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61" grpId="0" animBg="1" advAuto="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24" name="Shape 2424"/>
          <p:cNvSpPr>
            <a:spLocks noGrp="1"/>
          </p:cNvSpPr>
          <p:nvPr>
            <p:ph type="title" idx="4294967295"/>
          </p:nvPr>
        </p:nvSpPr>
        <p:spPr>
          <a:xfrm>
            <a:off x="197140" y="1412876"/>
            <a:ext cx="6553200" cy="792162"/>
          </a:xfrm>
          <a:prstGeom prst="rect">
            <a:avLst/>
          </a:prstGeom>
          <a:ln w="12700">
            <a:miter lim="400000"/>
          </a:ln>
          <a:extLst>
            <a:ext uri="{C572A759-6A51-4108-AA02-DFA0A04FC94B}"/>
          </a:extLst>
        </p:spPr>
        <p:txBody>
          <a:bodyPr lIns="50800" tIns="50800" rIns="50800" bIns="50800" anchor="b">
            <a:noAutofit/>
          </a:bodyPr>
          <a:lstStyle>
            <a:lvl1pPr algn="l">
              <a:defRPr sz="3600">
                <a:solidFill>
                  <a:srgbClr val="00628C"/>
                </a:solidFill>
                <a:uFill>
                  <a:solidFill>
                    <a:srgbClr val="00628C"/>
                  </a:solidFill>
                </a:uFill>
                <a:latin typeface="Arial Bold"/>
                <a:ea typeface="Arial Bold"/>
                <a:cs typeface="Arial Bold"/>
                <a:sym typeface="Arial Bold"/>
              </a:defRPr>
            </a:lvl1pPr>
          </a:lstStyle>
          <a:p>
            <a:pPr eaLnBrk="1" fontAlgn="auto" hangingPunct="1">
              <a:spcBef>
                <a:spcPts val="0"/>
              </a:spcBef>
              <a:spcAft>
                <a:spcPts val="0"/>
              </a:spcAft>
              <a:defRPr sz="1800">
                <a:solidFill>
                  <a:srgbClr val="000000"/>
                </a:solidFill>
                <a:uFillTx/>
              </a:defRPr>
            </a:pPr>
            <a:r>
              <a:rPr sz="2400" dirty="0">
                <a:solidFill>
                  <a:schemeClr val="bg1"/>
                </a:solidFill>
                <a:uFillTx/>
              </a:rPr>
              <a:t>Models for </a:t>
            </a:r>
            <a:r>
              <a:rPr sz="2400" dirty="0" smtClean="0">
                <a:solidFill>
                  <a:schemeClr val="bg1"/>
                </a:solidFill>
                <a:uFillTx/>
              </a:rPr>
              <a:t>multiplication</a:t>
            </a:r>
            <a:r>
              <a:rPr lang="en-GB" sz="2400" dirty="0">
                <a:solidFill>
                  <a:schemeClr val="bg1"/>
                </a:solidFill>
                <a:uFillTx/>
              </a:rPr>
              <a:t> </a:t>
            </a:r>
            <a:r>
              <a:rPr lang="en-GB" sz="2400" dirty="0" smtClean="0">
                <a:solidFill>
                  <a:schemeClr val="bg1"/>
                </a:solidFill>
                <a:uFillTx/>
              </a:rPr>
              <a:t>with fractions </a:t>
            </a:r>
            <a:br>
              <a:rPr lang="en-GB" sz="2400" dirty="0" smtClean="0">
                <a:solidFill>
                  <a:schemeClr val="bg1"/>
                </a:solidFill>
                <a:uFillTx/>
              </a:rPr>
            </a:br>
            <a:r>
              <a:rPr lang="en-GB" sz="1800" dirty="0" smtClean="0">
                <a:solidFill>
                  <a:schemeClr val="bg1"/>
                </a:solidFill>
                <a:uFillTx/>
              </a:rPr>
              <a:t/>
            </a:r>
            <a:br>
              <a:rPr lang="en-GB" sz="1800" dirty="0" smtClean="0">
                <a:solidFill>
                  <a:schemeClr val="bg1"/>
                </a:solidFill>
                <a:uFillTx/>
              </a:rPr>
            </a:br>
            <a:r>
              <a:rPr lang="en-GB" sz="1800" dirty="0" smtClean="0">
                <a:solidFill>
                  <a:schemeClr val="bg1"/>
                </a:solidFill>
                <a:uFillTx/>
              </a:rPr>
              <a:t>With </a:t>
            </a:r>
            <a:r>
              <a:rPr lang="en-GB" sz="1800" dirty="0">
                <a:solidFill>
                  <a:schemeClr val="bg1"/>
                </a:solidFill>
                <a:uFillTx/>
              </a:rPr>
              <a:t>the use of materials and diagrams, pupils will multiply proper fractions and mixed numbers by whole </a:t>
            </a:r>
            <a:r>
              <a:rPr lang="en-GB" sz="1800" dirty="0" smtClean="0">
                <a:solidFill>
                  <a:schemeClr val="bg1"/>
                </a:solidFill>
                <a:uFillTx/>
              </a:rPr>
              <a:t>numbers.</a:t>
            </a:r>
            <a:br>
              <a:rPr lang="en-GB" sz="1800" dirty="0" smtClean="0">
                <a:solidFill>
                  <a:schemeClr val="bg1"/>
                </a:solidFill>
                <a:uFillTx/>
              </a:rPr>
            </a:br>
            <a:r>
              <a:rPr lang="en-GB" sz="1800" dirty="0" smtClean="0">
                <a:solidFill>
                  <a:schemeClr val="bg1"/>
                </a:solidFill>
                <a:uFillTx/>
              </a:rPr>
              <a:t/>
            </a:r>
            <a:br>
              <a:rPr lang="en-GB" sz="1800" dirty="0" smtClean="0">
                <a:solidFill>
                  <a:schemeClr val="bg1"/>
                </a:solidFill>
                <a:uFillTx/>
              </a:rPr>
            </a:br>
            <a:r>
              <a:rPr lang="en-GB" sz="1800" dirty="0" smtClean="0">
                <a:solidFill>
                  <a:schemeClr val="bg1"/>
                </a:solidFill>
                <a:uFillTx/>
              </a:rPr>
              <a:t> </a:t>
            </a:r>
            <a:r>
              <a:rPr lang="en-GB" sz="1800" dirty="0">
                <a:solidFill>
                  <a:schemeClr val="bg1"/>
                </a:solidFill>
                <a:uFillTx/>
              </a:rPr>
              <a:t>Multiply simple pairs of fractions, writing the answer in its simplest form. </a:t>
            </a:r>
            <a:endParaRPr sz="1800" dirty="0">
              <a:solidFill>
                <a:schemeClr val="bg1"/>
              </a:solidFill>
              <a:uFillTx/>
            </a:endParaRPr>
          </a:p>
        </p:txBody>
      </p:sp>
      <p:sp>
        <p:nvSpPr>
          <p:cNvPr id="2461" name="Shape 2461"/>
          <p:cNvSpPr>
            <a:spLocks noChangeArrowheads="1"/>
          </p:cNvSpPr>
          <p:nvPr/>
        </p:nvSpPr>
        <p:spPr bwMode="auto">
          <a:xfrm>
            <a:off x="1508125" y="2670175"/>
            <a:ext cx="282575"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400000"/>
                <a:headEnd/>
                <a:tailEnd/>
              </a14:hiddenLine>
            </a:ext>
          </a:extLst>
        </p:spPr>
        <p:txBody>
          <a:bodyPr lIns="0" tIns="0" rIns="0" bIns="0">
            <a:spAutoFit/>
          </a:bodyPr>
          <a:lstStyle/>
          <a:p>
            <a:pPr defTabSz="914400">
              <a:spcBef>
                <a:spcPts val="2400"/>
              </a:spcBef>
            </a:pPr>
            <a:endParaRPr lang="en-US" altLang="en-US" sz="4000" b="1">
              <a:solidFill>
                <a:srgbClr val="000000"/>
              </a:solidFill>
              <a:latin typeface="Symbol" pitchFamily="18" charset="2"/>
              <a:sym typeface="Symbol" pitchFamily="18" charset="2"/>
            </a:endParaRPr>
          </a:p>
        </p:txBody>
      </p:sp>
      <p:pic>
        <p:nvPicPr>
          <p:cNvPr id="19460" name="Picture 4" descr="C:\Users\stsc004\AppData\Local\Microsoft\Windows\Temporary Internet Files\Content.Word\IMG_1399.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750" y="2205038"/>
            <a:ext cx="3384550" cy="1800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1" name="Picture 5" descr="C:\Users\stsc004\AppData\Local\Microsoft\Windows\Temporary Internet Files\Content.Word\IMG_1400.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1500" y="4797425"/>
            <a:ext cx="3352800" cy="1871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2" name="Picture 6" descr="http://www.sparklebox.co.uk/3071-3080/_wp_generated/pp4dee4df6_02.jpg"/>
          <p:cNvPicPr>
            <a:picLocks noChangeAspect="1" noChangeArrowheads="1"/>
          </p:cNvPicPr>
          <p:nvPr/>
        </p:nvPicPr>
        <p:blipFill>
          <a:blip r:embed="rId5">
            <a:extLst>
              <a:ext uri="{28A0092B-C50C-407E-A947-70E740481C1C}">
                <a14:useLocalDpi xmlns:a14="http://schemas.microsoft.com/office/drawing/2010/main" val="0"/>
              </a:ext>
            </a:extLst>
          </a:blip>
          <a:srcRect l="24728" t="8717" r="47636" b="33846"/>
          <a:stretch>
            <a:fillRect/>
          </a:stretch>
        </p:blipFill>
        <p:spPr bwMode="auto">
          <a:xfrm>
            <a:off x="5029200" y="4052888"/>
            <a:ext cx="936625" cy="792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8" name="Straight Arrow Connector 7"/>
          <p:cNvCxnSpPr/>
          <p:nvPr/>
        </p:nvCxnSpPr>
        <p:spPr>
          <a:xfrm>
            <a:off x="6153150" y="4525963"/>
            <a:ext cx="579438" cy="9525"/>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 Box 315"/>
          <p:cNvSpPr txBox="1"/>
          <p:nvPr/>
        </p:nvSpPr>
        <p:spPr>
          <a:xfrm>
            <a:off x="5053013" y="2384425"/>
            <a:ext cx="247650" cy="277813"/>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a:lstStyle/>
          <a:p>
            <a:pPr>
              <a:lnSpc>
                <a:spcPct val="115000"/>
              </a:lnSpc>
              <a:spcAft>
                <a:spcPts val="1000"/>
              </a:spcAft>
              <a:defRPr/>
            </a:pPr>
            <a:r>
              <a:rPr lang="en-GB" sz="3600" dirty="0">
                <a:solidFill>
                  <a:schemeClr val="bg1"/>
                </a:solidFill>
                <a:latin typeface="Comic Sans MS"/>
                <a:ea typeface="Calibri"/>
                <a:cs typeface="Times New Roman"/>
              </a:rPr>
              <a:t>1</a:t>
            </a:r>
            <a:endParaRPr lang="en-GB" sz="3600" dirty="0">
              <a:solidFill>
                <a:schemeClr val="bg1"/>
              </a:solidFill>
              <a:ea typeface="Calibri"/>
              <a:cs typeface="Times New Roman"/>
            </a:endParaRPr>
          </a:p>
        </p:txBody>
      </p:sp>
      <p:sp>
        <p:nvSpPr>
          <p:cNvPr id="10" name="Text Box 316"/>
          <p:cNvSpPr txBox="1"/>
          <p:nvPr/>
        </p:nvSpPr>
        <p:spPr>
          <a:xfrm>
            <a:off x="4988297" y="3022600"/>
            <a:ext cx="231775" cy="896938"/>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a:lstStyle/>
          <a:p>
            <a:pPr>
              <a:lnSpc>
                <a:spcPct val="115000"/>
              </a:lnSpc>
              <a:spcAft>
                <a:spcPts val="1000"/>
              </a:spcAft>
              <a:defRPr/>
            </a:pPr>
            <a:r>
              <a:rPr lang="en-GB" sz="3600" dirty="0">
                <a:solidFill>
                  <a:schemeClr val="bg1"/>
                </a:solidFill>
                <a:latin typeface="Comic Sans MS"/>
                <a:ea typeface="Calibri"/>
                <a:cs typeface="Times New Roman"/>
              </a:rPr>
              <a:t>4</a:t>
            </a:r>
            <a:endParaRPr lang="en-GB" sz="3600" dirty="0">
              <a:solidFill>
                <a:schemeClr val="bg1"/>
              </a:solidFill>
              <a:ea typeface="Calibri"/>
              <a:cs typeface="Times New Roman"/>
            </a:endParaRPr>
          </a:p>
        </p:txBody>
      </p:sp>
      <p:sp>
        <p:nvSpPr>
          <p:cNvPr id="11" name="Text Box 317"/>
          <p:cNvSpPr txBox="1"/>
          <p:nvPr/>
        </p:nvSpPr>
        <p:spPr>
          <a:xfrm>
            <a:off x="7061993" y="2358520"/>
            <a:ext cx="246063" cy="279400"/>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a:lstStyle/>
          <a:p>
            <a:pPr>
              <a:lnSpc>
                <a:spcPct val="115000"/>
              </a:lnSpc>
              <a:spcAft>
                <a:spcPts val="1000"/>
              </a:spcAft>
              <a:defRPr/>
            </a:pPr>
            <a:r>
              <a:rPr lang="en-GB" sz="3600" dirty="0">
                <a:solidFill>
                  <a:schemeClr val="bg1"/>
                </a:solidFill>
                <a:latin typeface="Comic Sans MS"/>
                <a:ea typeface="Calibri"/>
                <a:cs typeface="Times New Roman"/>
              </a:rPr>
              <a:t>2</a:t>
            </a:r>
            <a:endParaRPr lang="en-GB" sz="3600" dirty="0">
              <a:solidFill>
                <a:schemeClr val="bg1"/>
              </a:solidFill>
              <a:ea typeface="Calibri"/>
              <a:cs typeface="Times New Roman"/>
            </a:endParaRPr>
          </a:p>
        </p:txBody>
      </p:sp>
      <p:sp>
        <p:nvSpPr>
          <p:cNvPr id="12" name="Text Box 318"/>
          <p:cNvSpPr txBox="1"/>
          <p:nvPr/>
        </p:nvSpPr>
        <p:spPr>
          <a:xfrm>
            <a:off x="7082128" y="2974975"/>
            <a:ext cx="246062" cy="277813"/>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a:lstStyle/>
          <a:p>
            <a:pPr>
              <a:lnSpc>
                <a:spcPct val="115000"/>
              </a:lnSpc>
              <a:spcAft>
                <a:spcPts val="1000"/>
              </a:spcAft>
              <a:defRPr/>
            </a:pPr>
            <a:r>
              <a:rPr lang="en-GB" sz="3600" dirty="0" smtClean="0">
                <a:solidFill>
                  <a:schemeClr val="bg1"/>
                </a:solidFill>
                <a:latin typeface="Comic Sans MS"/>
                <a:ea typeface="Calibri"/>
                <a:cs typeface="Times New Roman"/>
              </a:rPr>
              <a:t>4</a:t>
            </a:r>
            <a:endParaRPr lang="en-GB" sz="3600" dirty="0">
              <a:solidFill>
                <a:schemeClr val="bg1"/>
              </a:solidFill>
              <a:ea typeface="Calibri"/>
              <a:cs typeface="Times New Roman"/>
            </a:endParaRPr>
          </a:p>
        </p:txBody>
      </p:sp>
      <p:sp>
        <p:nvSpPr>
          <p:cNvPr id="13" name="Text Box 609"/>
          <p:cNvSpPr txBox="1"/>
          <p:nvPr/>
        </p:nvSpPr>
        <p:spPr>
          <a:xfrm>
            <a:off x="5567363" y="2392363"/>
            <a:ext cx="1452562" cy="887412"/>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a:lstStyle/>
          <a:p>
            <a:pPr>
              <a:lnSpc>
                <a:spcPct val="115000"/>
              </a:lnSpc>
              <a:spcAft>
                <a:spcPts val="1000"/>
              </a:spcAft>
              <a:defRPr/>
            </a:pPr>
            <a:r>
              <a:rPr lang="en-GB" sz="3600" dirty="0">
                <a:solidFill>
                  <a:schemeClr val="bg1"/>
                </a:solidFill>
                <a:latin typeface="Comic Sans MS"/>
                <a:ea typeface="Calibri"/>
                <a:cs typeface="Times New Roman"/>
              </a:rPr>
              <a:t>X 2 =   </a:t>
            </a:r>
            <a:endParaRPr lang="en-GB" sz="3600" dirty="0">
              <a:solidFill>
                <a:schemeClr val="bg1"/>
              </a:solidFill>
              <a:ea typeface="Calibri"/>
              <a:cs typeface="Times New Roman"/>
            </a:endParaRPr>
          </a:p>
        </p:txBody>
      </p:sp>
      <p:pic>
        <p:nvPicPr>
          <p:cNvPr id="19469" name="Picture 13" descr="http://www.sparklebox.co.uk/3071-3080/_wp_generated/pp4dee4df6_02.jpg"/>
          <p:cNvPicPr>
            <a:picLocks noChangeAspect="1" noChangeArrowheads="1"/>
          </p:cNvPicPr>
          <p:nvPr/>
        </p:nvPicPr>
        <p:blipFill>
          <a:blip r:embed="rId5">
            <a:extLst>
              <a:ext uri="{28A0092B-C50C-407E-A947-70E740481C1C}">
                <a14:useLocalDpi xmlns:a14="http://schemas.microsoft.com/office/drawing/2010/main" val="0"/>
              </a:ext>
            </a:extLst>
          </a:blip>
          <a:srcRect l="24728" t="8717" r="47636" b="33846"/>
          <a:stretch>
            <a:fillRect/>
          </a:stretch>
        </p:blipFill>
        <p:spPr bwMode="auto">
          <a:xfrm>
            <a:off x="6875463" y="4048125"/>
            <a:ext cx="865187" cy="704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70" name="Picture 14" descr="http://www.sparklebox.co.uk/3071-3080/_wp_generated/pp4dee4df6_02.jpg"/>
          <p:cNvPicPr>
            <a:picLocks noChangeAspect="1" noChangeArrowheads="1"/>
          </p:cNvPicPr>
          <p:nvPr/>
        </p:nvPicPr>
        <p:blipFill>
          <a:blip r:embed="rId5">
            <a:extLst>
              <a:ext uri="{28A0092B-C50C-407E-A947-70E740481C1C}">
                <a14:useLocalDpi xmlns:a14="http://schemas.microsoft.com/office/drawing/2010/main" val="0"/>
              </a:ext>
            </a:extLst>
          </a:blip>
          <a:srcRect l="24728" t="8717" r="47636" b="33846"/>
          <a:stretch>
            <a:fillRect/>
          </a:stretch>
        </p:blipFill>
        <p:spPr bwMode="auto">
          <a:xfrm>
            <a:off x="7956550" y="4048125"/>
            <a:ext cx="741363" cy="749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18" name="Straight Connector 17"/>
          <p:cNvCxnSpPr/>
          <p:nvPr/>
        </p:nvCxnSpPr>
        <p:spPr>
          <a:xfrm>
            <a:off x="7026275" y="3022600"/>
            <a:ext cx="569913"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p:cNvCxnSpPr/>
          <p:nvPr/>
        </p:nvCxnSpPr>
        <p:spPr>
          <a:xfrm>
            <a:off x="4891088" y="3022600"/>
            <a:ext cx="571500"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17" name="Shape 2355"/>
          <p:cNvSpPr/>
          <p:nvPr/>
        </p:nvSpPr>
        <p:spPr>
          <a:xfrm>
            <a:off x="6034088" y="6016625"/>
            <a:ext cx="2590800" cy="655638"/>
          </a:xfrm>
          <a:prstGeom prst="rect">
            <a:avLst/>
          </a:prstGeom>
          <a:ln w="12700">
            <a:miter lim="400000"/>
          </a:ln>
          <a:extLst>
            <a:ext uri="{C572A759-6A51-4108-AA02-DFA0A04FC94B}"/>
          </a:extLst>
        </p:spPr>
        <p:txBody>
          <a:bodyPr lIns="50800" tIns="50800" rIns="50800" bIns="50800" anchor="b">
            <a:spAutoFit/>
          </a:bodyPr>
          <a:lstStyle>
            <a:lvl1pPr algn="r" defTabSz="914400">
              <a:defRPr>
                <a:uFill>
                  <a:solidFill/>
                </a:uFill>
                <a:latin typeface="+mn-lt"/>
                <a:ea typeface="+mn-ea"/>
                <a:cs typeface="+mn-cs"/>
                <a:sym typeface="Arial"/>
              </a:defRPr>
            </a:lvl1pPr>
          </a:lstStyle>
          <a:p>
            <a:pPr fontAlgn="auto">
              <a:spcBef>
                <a:spcPts val="0"/>
              </a:spcBef>
              <a:spcAft>
                <a:spcPts val="0"/>
              </a:spcAft>
              <a:defRPr sz="1800">
                <a:uFillTx/>
              </a:defRPr>
            </a:pPr>
            <a:r>
              <a:rPr lang="en-GB" sz="1800" kern="0" dirty="0" smtClean="0">
                <a:solidFill>
                  <a:sysClr val="windowText" lastClr="000000"/>
                </a:solidFill>
                <a:uFillTx/>
              </a:rPr>
              <a:t>Year 4,  Year 5 &amp; Year 6</a:t>
            </a:r>
          </a:p>
          <a:p>
            <a:pPr fontAlgn="auto">
              <a:spcBef>
                <a:spcPts val="0"/>
              </a:spcBef>
              <a:spcAft>
                <a:spcPts val="0"/>
              </a:spcAft>
              <a:defRPr sz="1800">
                <a:uFillTx/>
              </a:defRPr>
            </a:pPr>
            <a:endParaRPr sz="1800" kern="0" dirty="0">
              <a:solidFill>
                <a:sysClr val="windowText" lastClr="000000"/>
              </a:solidFill>
              <a:uFillTx/>
            </a:endParaRPr>
          </a:p>
        </p:txBody>
      </p:sp>
      <p:pic>
        <p:nvPicPr>
          <p:cNvPr id="19" name="Picture 18"/>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8172400" y="260648"/>
            <a:ext cx="718693" cy="718693"/>
          </a:xfrm>
          <a:prstGeom prst="rect">
            <a:avLst/>
          </a:prstGeom>
        </p:spPr>
      </p:pic>
    </p:spTree>
    <p:extLst>
      <p:ext uri="{BB962C8B-B14F-4D97-AF65-F5344CB8AC3E}">
        <p14:creationId xmlns:p14="http://schemas.microsoft.com/office/powerpoint/2010/main" val="2195326468"/>
      </p:ext>
    </p:extLst>
  </p:cSld>
  <p:clrMapOvr>
    <a:masterClrMapping/>
  </p:clrMapOvr>
  <p:transition/>
  <p:timing>
    <p:tnLst>
      <p:par>
        <p:cTn id="1" dur="indefinite" restart="never" fill="hold" nodeType="tmRoot">
          <p:childTnLst>
            <p:seq concurrent="1" prevAc="none" nextAc="seek">
              <p:cTn id="2" dur="indefinite" fill="hold"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afterEffect">
                                  <p:stCondLst>
                                    <p:cond delay="0"/>
                                  </p:stCondLst>
                                  <p:iterate>
                                    <p:tmAbs val="0"/>
                                  </p:iterate>
                                  <p:childTnLst>
                                    <p:set>
                                      <p:cBhvr>
                                        <p:cTn id="6" fill="hold"/>
                                        <p:tgtEl>
                                          <p:spTgt spid="2461"/>
                                        </p:tgtEl>
                                        <p:attrNameLst>
                                          <p:attrName>style.visibility</p:attrName>
                                        </p:attrNameLst>
                                      </p:cBhvr>
                                      <p:to>
                                        <p:strVal val="visible"/>
                                      </p:to>
                                    </p:set>
                                    <p:animEffect transition="in" filter="dissolve">
                                      <p:cBhvr>
                                        <p:cTn id="7" dur="500"/>
                                        <p:tgtEl>
                                          <p:spTgt spid="246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61" grpId="0" animBg="1" advAuto="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1520" y="116632"/>
            <a:ext cx="8640960" cy="553998"/>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1" hangingPunct="0">
              <a:lnSpc>
                <a:spcPct val="100000"/>
              </a:lnSpc>
              <a:spcBef>
                <a:spcPts val="0"/>
              </a:spcBef>
              <a:spcAft>
                <a:spcPts val="0"/>
              </a:spcAft>
              <a:buClrTx/>
              <a:buSzTx/>
              <a:buFontTx/>
              <a:buNone/>
              <a:tabLst/>
            </a:pPr>
            <a:r>
              <a:rPr kumimoji="0" lang="en-GB" sz="3600" b="0" i="0" u="none" strike="noStrike" cap="none" spc="0" normalizeH="0" baseline="0" dirty="0" smtClean="0">
                <a:ln>
                  <a:noFill/>
                </a:ln>
                <a:solidFill>
                  <a:schemeClr val="bg1"/>
                </a:solidFill>
                <a:effectLst/>
                <a:uFillTx/>
                <a:latin typeface="Helvetica"/>
                <a:ea typeface="Helvetica"/>
                <a:cs typeface="Helvetica"/>
                <a:sym typeface="Helvetica"/>
              </a:rPr>
              <a:t>What can I use at home?</a:t>
            </a:r>
            <a:endParaRPr kumimoji="0" lang="en-GB" sz="3600" b="0" i="0" u="none" strike="noStrike" cap="none" spc="0" normalizeH="0" baseline="0" dirty="0">
              <a:ln>
                <a:noFill/>
              </a:ln>
              <a:solidFill>
                <a:schemeClr val="bg1"/>
              </a:solidFill>
              <a:effectLst/>
              <a:uFillTx/>
              <a:latin typeface="Helvetica"/>
              <a:ea typeface="Helvetica"/>
              <a:cs typeface="Helvetica"/>
              <a:sym typeface="Helvetica"/>
            </a:endParaRPr>
          </a:p>
        </p:txBody>
      </p:sp>
      <p:sp>
        <p:nvSpPr>
          <p:cNvPr id="3" name="AutoShape 2" descr="Image result for pound coin"/>
          <p:cNvSpPr>
            <a:spLocks noChangeAspect="1" noChangeArrowheads="1"/>
          </p:cNvSpPr>
          <p:nvPr/>
        </p:nvSpPr>
        <p:spPr bwMode="auto">
          <a:xfrm>
            <a:off x="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AutoShape 5" descr="Image result for ten pence"/>
          <p:cNvSpPr>
            <a:spLocks noChangeAspect="1" noChangeArrowheads="1"/>
          </p:cNvSpPr>
          <p:nvPr/>
        </p:nvSpPr>
        <p:spPr bwMode="auto">
          <a:xfrm>
            <a:off x="1524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AutoShape 8" descr="Image result for british penny"/>
          <p:cNvSpPr>
            <a:spLocks noChangeAspect="1" noChangeArrowheads="1"/>
          </p:cNvSpPr>
          <p:nvPr/>
        </p:nvSpPr>
        <p:spPr bwMode="auto">
          <a:xfrm>
            <a:off x="304800"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107" name="Picture 11" descr="http://www.wired.com/wp-content/uploads/2015/07/HighRes_LEGO_DUPLO_bricks-story-1024x559.jpg">
            <a:hlinkClick r:id="rId2"/>
          </p:cNvP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4418" r="5860" b="15139"/>
          <a:stretch/>
        </p:blipFill>
        <p:spPr bwMode="auto">
          <a:xfrm>
            <a:off x="4557035" y="1432282"/>
            <a:ext cx="2073460" cy="847461"/>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ttp://goodtoknow.media.ipcdigital.co.uk/111/00000baa7/119f/Spaghetti.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67655" y="1381832"/>
            <a:ext cx="1400991" cy="92182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www.playdoughtoplato.com/wp-content/uploads/2014/06/LEGO-Game-Race-to-20.jpg"/>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l="37253" t="8455" r="47840" b="34440"/>
          <a:stretch/>
        </p:blipFill>
        <p:spPr bwMode="auto">
          <a:xfrm>
            <a:off x="7331734" y="641804"/>
            <a:ext cx="427952" cy="2253711"/>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Image result for single lego blocks"/>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894646" y="1173935"/>
            <a:ext cx="417137" cy="331061"/>
          </a:xfrm>
          <a:prstGeom prst="rect">
            <a:avLst/>
          </a:prstGeom>
          <a:noFill/>
          <a:extLst>
            <a:ext uri="{909E8E84-426E-40DD-AFC4-6F175D3DCCD1}">
              <a14:hiddenFill xmlns:a14="http://schemas.microsoft.com/office/drawing/2010/main">
                <a:solidFill>
                  <a:srgbClr val="FFFFFF"/>
                </a:solidFill>
              </a14:hiddenFill>
            </a:ext>
          </a:extLst>
        </p:spPr>
      </p:pic>
      <p:pic>
        <p:nvPicPr>
          <p:cNvPr id="13" name="Picture 6" descr="Image result for single lego blocks"/>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278900" y="1616608"/>
            <a:ext cx="417137" cy="331061"/>
          </a:xfrm>
          <a:prstGeom prst="rect">
            <a:avLst/>
          </a:prstGeom>
          <a:noFill/>
          <a:extLst>
            <a:ext uri="{909E8E84-426E-40DD-AFC4-6F175D3DCCD1}">
              <a14:hiddenFill xmlns:a14="http://schemas.microsoft.com/office/drawing/2010/main">
                <a:solidFill>
                  <a:srgbClr val="FFFFFF"/>
                </a:solidFill>
              </a14:hiddenFill>
            </a:ext>
          </a:extLst>
        </p:spPr>
      </p:pic>
      <p:pic>
        <p:nvPicPr>
          <p:cNvPr id="14" name="Picture 6" descr="Image result for single lego blocks"/>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8487469" y="1086583"/>
            <a:ext cx="417137" cy="331061"/>
          </a:xfrm>
          <a:prstGeom prst="rect">
            <a:avLst/>
          </a:prstGeom>
          <a:noFill/>
          <a:extLst>
            <a:ext uri="{909E8E84-426E-40DD-AFC4-6F175D3DCCD1}">
              <a14:hiddenFill xmlns:a14="http://schemas.microsoft.com/office/drawing/2010/main">
                <a:solidFill>
                  <a:srgbClr val="FFFFFF"/>
                </a:solidFill>
              </a14:hiddenFill>
            </a:ext>
          </a:extLst>
        </p:spPr>
      </p:pic>
      <p:grpSp>
        <p:nvGrpSpPr>
          <p:cNvPr id="9" name="Group 8"/>
          <p:cNvGrpSpPr/>
          <p:nvPr/>
        </p:nvGrpSpPr>
        <p:grpSpPr>
          <a:xfrm>
            <a:off x="2272810" y="1040266"/>
            <a:ext cx="1529297" cy="2090220"/>
            <a:chOff x="2716601" y="3039152"/>
            <a:chExt cx="1529297" cy="2090220"/>
          </a:xfrm>
        </p:grpSpPr>
        <p:pic>
          <p:nvPicPr>
            <p:cNvPr id="1032" name="Picture 8" descr="http://allegati.aicod.it/AcademiaBarilla/Pasta/Spaghetti-vivo.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rot="16200000" flipV="1">
              <a:off x="1899387" y="3856368"/>
              <a:ext cx="2090218" cy="455789"/>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8" descr="http://allegati.aicod.it/AcademiaBarilla/Pasta/Spaghetti-vivo.jpg"/>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t="2" b="59063"/>
            <a:stretch/>
          </p:blipFill>
          <p:spPr bwMode="auto">
            <a:xfrm rot="16200000" flipV="1">
              <a:off x="2127281" y="3990971"/>
              <a:ext cx="2090219" cy="186582"/>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8" descr="http://allegati.aicod.it/AcademiaBarilla/Pasta/Spaghetti-vivo.jpg"/>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77570" t="13986" r="11215" b="59062"/>
            <a:stretch/>
          </p:blipFill>
          <p:spPr bwMode="auto">
            <a:xfrm rot="16200000" flipV="1">
              <a:off x="3621240" y="3264760"/>
              <a:ext cx="174704" cy="122847"/>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8" descr="http://allegati.aicod.it/AcademiaBarilla/Pasta/Spaghetti-vivo.jpg"/>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77570" t="13986" r="11215" b="59062"/>
            <a:stretch/>
          </p:blipFill>
          <p:spPr bwMode="auto">
            <a:xfrm rot="16200000" flipV="1">
              <a:off x="3377043" y="3355106"/>
              <a:ext cx="174704" cy="122847"/>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8" descr="http://allegati.aicod.it/AcademiaBarilla/Pasta/Spaghetti-vivo.jpg"/>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77570" t="13986" r="11215" b="59062"/>
            <a:stretch/>
          </p:blipFill>
          <p:spPr bwMode="auto">
            <a:xfrm rot="16200000" flipV="1">
              <a:off x="3881099" y="3439465"/>
              <a:ext cx="174704" cy="122847"/>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8" descr="http://allegati.aicod.it/AcademiaBarilla/Pasta/Spaghetti-vivo.jpg"/>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77570" t="13986" r="11215" b="59062"/>
            <a:stretch/>
          </p:blipFill>
          <p:spPr bwMode="auto">
            <a:xfrm rot="16200000" flipV="1">
              <a:off x="3621239" y="3561466"/>
              <a:ext cx="174704" cy="122847"/>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8" descr="http://allegati.aicod.it/AcademiaBarilla/Pasta/Spaghetti-vivo.jpg"/>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77570" t="13986" r="11215" b="59062"/>
            <a:stretch/>
          </p:blipFill>
          <p:spPr bwMode="auto">
            <a:xfrm rot="16200000" flipV="1">
              <a:off x="3377043" y="3623388"/>
              <a:ext cx="174704" cy="122847"/>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8" descr="http://allegati.aicod.it/AcademiaBarilla/Pasta/Spaghetti-vivo.jpg"/>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77570" t="13986" r="11215" b="59062"/>
            <a:stretch/>
          </p:blipFill>
          <p:spPr bwMode="auto">
            <a:xfrm rot="16200000" flipV="1">
              <a:off x="4094493" y="3608498"/>
              <a:ext cx="174704" cy="122847"/>
            </a:xfrm>
            <a:prstGeom prst="rect">
              <a:avLst/>
            </a:prstGeom>
            <a:noFill/>
            <a:extLst>
              <a:ext uri="{909E8E84-426E-40DD-AFC4-6F175D3DCCD1}">
                <a14:hiddenFill xmlns:a14="http://schemas.microsoft.com/office/drawing/2010/main">
                  <a:solidFill>
                    <a:srgbClr val="FFFFFF"/>
                  </a:solidFill>
                </a14:hiddenFill>
              </a:ext>
            </a:extLst>
          </p:spPr>
        </p:pic>
        <p:pic>
          <p:nvPicPr>
            <p:cNvPr id="25" name="Picture 8" descr="http://allegati.aicod.it/AcademiaBarilla/Pasta/Spaghetti-vivo.jpg"/>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77570" t="13986" r="11215" b="59062"/>
            <a:stretch/>
          </p:blipFill>
          <p:spPr bwMode="auto">
            <a:xfrm rot="16200000" flipV="1">
              <a:off x="4097123" y="3267754"/>
              <a:ext cx="174704" cy="122847"/>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8" descr="http://allegati.aicod.it/AcademiaBarilla/Pasta/Spaghetti-vivo.jpg"/>
            <p:cNvPicPr>
              <a:picLocks noChangeAspect="1" noChangeArrowheads="1"/>
            </p:cNvPicPr>
            <p:nvPr/>
          </p:nvPicPr>
          <p:blipFill rotWithShape="1">
            <a:blip r:embed="rId8" cstate="print">
              <a:extLst>
                <a:ext uri="{28A0092B-C50C-407E-A947-70E740481C1C}">
                  <a14:useLocalDpi xmlns:a14="http://schemas.microsoft.com/office/drawing/2010/main" val="0"/>
                </a:ext>
              </a:extLst>
            </a:blip>
            <a:srcRect l="77570" t="13986" r="11215" b="59062"/>
            <a:stretch/>
          </p:blipFill>
          <p:spPr bwMode="auto">
            <a:xfrm rot="16200000" flipV="1">
              <a:off x="3864181" y="3706123"/>
              <a:ext cx="174704" cy="122847"/>
            </a:xfrm>
            <a:prstGeom prst="rect">
              <a:avLst/>
            </a:prstGeom>
            <a:noFill/>
            <a:extLst>
              <a:ext uri="{909E8E84-426E-40DD-AFC4-6F175D3DCCD1}">
                <a14:hiddenFill xmlns:a14="http://schemas.microsoft.com/office/drawing/2010/main">
                  <a:solidFill>
                    <a:srgbClr val="FFFFFF"/>
                  </a:solidFill>
                </a14:hiddenFill>
              </a:ext>
            </a:extLst>
          </p:spPr>
        </p:pic>
      </p:grpSp>
      <p:cxnSp>
        <p:nvCxnSpPr>
          <p:cNvPr id="7" name="Straight Arrow Connector 6"/>
          <p:cNvCxnSpPr/>
          <p:nvPr/>
        </p:nvCxnSpPr>
        <p:spPr>
          <a:xfrm>
            <a:off x="1869149" y="1963561"/>
            <a:ext cx="285265" cy="0"/>
          </a:xfrm>
          <a:prstGeom prst="straightConnector1">
            <a:avLst/>
          </a:prstGeom>
          <a:noFill/>
          <a:ln w="25400" cap="flat">
            <a:solidFill>
              <a:srgbClr val="FFFFFF"/>
            </a:solidFill>
            <a:prstDash val="solid"/>
            <a:miter lim="400000"/>
            <a:tailEnd type="arrow"/>
          </a:ln>
          <a:effectLst/>
        </p:spPr>
        <p:style>
          <a:lnRef idx="0">
            <a:scrgbClr r="0" g="0" b="0"/>
          </a:lnRef>
          <a:fillRef idx="0">
            <a:scrgbClr r="0" g="0" b="0"/>
          </a:fillRef>
          <a:effectRef idx="0">
            <a:scrgbClr r="0" g="0" b="0"/>
          </a:effectRef>
          <a:fontRef idx="none"/>
        </p:style>
      </p:cxnSp>
      <p:cxnSp>
        <p:nvCxnSpPr>
          <p:cNvPr id="30" name="Straight Arrow Connector 29"/>
          <p:cNvCxnSpPr/>
          <p:nvPr/>
        </p:nvCxnSpPr>
        <p:spPr>
          <a:xfrm>
            <a:off x="6623087" y="1758388"/>
            <a:ext cx="360040" cy="0"/>
          </a:xfrm>
          <a:prstGeom prst="straightConnector1">
            <a:avLst/>
          </a:prstGeom>
          <a:noFill/>
          <a:ln w="25400" cap="flat">
            <a:solidFill>
              <a:srgbClr val="336699"/>
            </a:solidFill>
            <a:prstDash val="solid"/>
            <a:miter lim="400000"/>
            <a:tailEnd type="arrow"/>
          </a:ln>
          <a:effectLst/>
        </p:spPr>
        <p:style>
          <a:lnRef idx="0">
            <a:scrgbClr r="0" g="0" b="0"/>
          </a:lnRef>
          <a:fillRef idx="0">
            <a:scrgbClr r="0" g="0" b="0"/>
          </a:fillRef>
          <a:effectRef idx="0">
            <a:scrgbClr r="0" g="0" b="0"/>
          </a:effectRef>
          <a:fontRef idx="none"/>
        </p:style>
      </p:cxnSp>
      <p:grpSp>
        <p:nvGrpSpPr>
          <p:cNvPr id="11" name="Group 10"/>
          <p:cNvGrpSpPr/>
          <p:nvPr/>
        </p:nvGrpSpPr>
        <p:grpSpPr>
          <a:xfrm>
            <a:off x="1546951" y="3861048"/>
            <a:ext cx="6050097" cy="2079958"/>
            <a:chOff x="1394774" y="844986"/>
            <a:chExt cx="6050097" cy="2079958"/>
          </a:xfrm>
        </p:grpSpPr>
        <p:pic>
          <p:nvPicPr>
            <p:cNvPr id="4099" name="Picture 3"/>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4571610" y="844986"/>
              <a:ext cx="797627" cy="8640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2" name="Picture 6"/>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5507706" y="844987"/>
              <a:ext cx="817265" cy="8640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5" name="Picture 9"/>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478318" y="844987"/>
              <a:ext cx="843759" cy="86409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1" name="image-8.png"/>
            <p:cNvPicPr/>
            <p:nvPr/>
          </p:nvPicPr>
          <p:blipFill>
            <a:blip r:embed="rId12">
              <a:extLst/>
            </a:blip>
            <a:srcRect l="57806" t="42965" r="39341" b="53382"/>
            <a:stretch>
              <a:fillRect/>
            </a:stretch>
          </p:blipFill>
          <p:spPr>
            <a:xfrm>
              <a:off x="2242191" y="1448802"/>
              <a:ext cx="732779" cy="756022"/>
            </a:xfrm>
            <a:prstGeom prst="rect">
              <a:avLst/>
            </a:prstGeom>
            <a:ln w="12700">
              <a:miter lim="400000"/>
            </a:ln>
          </p:spPr>
        </p:pic>
        <p:pic>
          <p:nvPicPr>
            <p:cNvPr id="32" name="image-8.png"/>
            <p:cNvPicPr/>
            <p:nvPr/>
          </p:nvPicPr>
          <p:blipFill>
            <a:blip r:embed="rId12">
              <a:extLst/>
            </a:blip>
            <a:srcRect l="65200" t="52563" r="32101" b="43788"/>
            <a:stretch>
              <a:fillRect/>
            </a:stretch>
          </p:blipFill>
          <p:spPr>
            <a:xfrm>
              <a:off x="3127892" y="1448802"/>
              <a:ext cx="752303" cy="756022"/>
            </a:xfrm>
            <a:prstGeom prst="rect">
              <a:avLst/>
            </a:prstGeom>
            <a:ln w="12700" cap="flat">
              <a:noFill/>
              <a:miter lim="400000"/>
            </a:ln>
            <a:effectLst/>
          </p:spPr>
        </p:pic>
        <p:pic>
          <p:nvPicPr>
            <p:cNvPr id="33" name="image-8.png"/>
            <p:cNvPicPr/>
            <p:nvPr/>
          </p:nvPicPr>
          <p:blipFill>
            <a:blip r:embed="rId12">
              <a:extLst/>
            </a:blip>
            <a:srcRect l="48507" t="30296" r="48667" b="66203"/>
            <a:stretch>
              <a:fillRect/>
            </a:stretch>
          </p:blipFill>
          <p:spPr>
            <a:xfrm>
              <a:off x="1394774" y="1448801"/>
              <a:ext cx="685219" cy="756023"/>
            </a:xfrm>
            <a:prstGeom prst="rect">
              <a:avLst/>
            </a:prstGeom>
            <a:ln w="12700">
              <a:miter lim="400000"/>
            </a:ln>
          </p:spPr>
        </p:pic>
        <p:cxnSp>
          <p:nvCxnSpPr>
            <p:cNvPr id="34" name="Straight Arrow Connector 33"/>
            <p:cNvCxnSpPr/>
            <p:nvPr/>
          </p:nvCxnSpPr>
          <p:spPr>
            <a:xfrm flipV="1">
              <a:off x="4044818" y="1448801"/>
              <a:ext cx="375005" cy="378012"/>
            </a:xfrm>
            <a:prstGeom prst="straightConnector1">
              <a:avLst/>
            </a:prstGeom>
            <a:noFill/>
            <a:ln w="25400" cap="flat">
              <a:solidFill>
                <a:srgbClr val="FFFFFF"/>
              </a:solidFill>
              <a:prstDash val="solid"/>
              <a:miter lim="400000"/>
              <a:tailEnd type="arrow"/>
            </a:ln>
            <a:effectLst/>
          </p:spPr>
          <p:style>
            <a:lnRef idx="0">
              <a:scrgbClr r="0" g="0" b="0"/>
            </a:lnRef>
            <a:fillRef idx="0">
              <a:scrgbClr r="0" g="0" b="0"/>
            </a:fillRef>
            <a:effectRef idx="0">
              <a:scrgbClr r="0" g="0" b="0"/>
            </a:effectRef>
            <a:fontRef idx="none"/>
          </p:style>
        </p:cxnSp>
        <p:pic>
          <p:nvPicPr>
            <p:cNvPr id="1034" name="Picture 10" descr="http://www.stpaulschichester.org/wp-content/uploads/2011/02/bottletops.gif"/>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4587534" y="1844824"/>
              <a:ext cx="2857337" cy="1080120"/>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p:cNvSpPr txBox="1"/>
            <p:nvPr/>
          </p:nvSpPr>
          <p:spPr>
            <a:xfrm>
              <a:off x="4788024" y="2204824"/>
              <a:ext cx="504056" cy="307777"/>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1" hangingPunct="0">
                <a:lnSpc>
                  <a:spcPct val="100000"/>
                </a:lnSpc>
                <a:spcBef>
                  <a:spcPts val="0"/>
                </a:spcBef>
                <a:spcAft>
                  <a:spcPts val="0"/>
                </a:spcAft>
                <a:buClrTx/>
                <a:buSzTx/>
                <a:buFontTx/>
                <a:buNone/>
                <a:tabLst/>
              </a:pPr>
              <a:r>
                <a:rPr kumimoji="0" lang="en-GB" sz="2000" b="1" i="0" u="none" strike="noStrike" cap="none" spc="0" normalizeH="0" baseline="0" dirty="0" smtClean="0">
                  <a:ln>
                    <a:noFill/>
                  </a:ln>
                  <a:solidFill>
                    <a:srgbClr val="000000"/>
                  </a:solidFill>
                  <a:effectLst/>
                  <a:uFillTx/>
                  <a:latin typeface="Helvetica"/>
                  <a:ea typeface="Helvetica"/>
                  <a:cs typeface="Helvetica"/>
                  <a:sym typeface="Helvetica"/>
                </a:rPr>
                <a:t>100</a:t>
              </a:r>
              <a:endParaRPr kumimoji="0" lang="en-GB" sz="2000" b="1" i="0" u="none" strike="noStrike" cap="none" spc="0" normalizeH="0" baseline="0" dirty="0">
                <a:ln>
                  <a:noFill/>
                </a:ln>
                <a:solidFill>
                  <a:srgbClr val="000000"/>
                </a:solidFill>
                <a:effectLst/>
                <a:uFillTx/>
                <a:latin typeface="Helvetica"/>
                <a:ea typeface="Helvetica"/>
                <a:cs typeface="Helvetica"/>
                <a:sym typeface="Helvetica"/>
              </a:endParaRPr>
            </a:p>
          </p:txBody>
        </p:sp>
        <p:sp>
          <p:nvSpPr>
            <p:cNvPr id="41" name="TextBox 40"/>
            <p:cNvSpPr txBox="1"/>
            <p:nvPr/>
          </p:nvSpPr>
          <p:spPr>
            <a:xfrm>
              <a:off x="5652120" y="2132856"/>
              <a:ext cx="504056" cy="307777"/>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ctr" defTabSz="457200" rtl="0" fontAlgn="auto" latinLnBrk="1" hangingPunct="0">
                <a:lnSpc>
                  <a:spcPct val="100000"/>
                </a:lnSpc>
                <a:spcBef>
                  <a:spcPts val="0"/>
                </a:spcBef>
                <a:spcAft>
                  <a:spcPts val="0"/>
                </a:spcAft>
                <a:buClrTx/>
                <a:buSzTx/>
                <a:buFontTx/>
                <a:buNone/>
                <a:tabLst/>
              </a:pPr>
              <a:r>
                <a:rPr kumimoji="0" lang="en-GB" sz="2000" b="1" i="0" u="none" strike="noStrike" cap="none" spc="0" normalizeH="0" baseline="0" dirty="0" smtClean="0">
                  <a:ln>
                    <a:noFill/>
                  </a:ln>
                  <a:solidFill>
                    <a:srgbClr val="000000"/>
                  </a:solidFill>
                  <a:effectLst/>
                  <a:uFillTx/>
                  <a:latin typeface="Helvetica"/>
                  <a:ea typeface="Helvetica"/>
                  <a:cs typeface="Helvetica"/>
                  <a:sym typeface="Helvetica"/>
                </a:rPr>
                <a:t>10</a:t>
              </a:r>
              <a:endParaRPr kumimoji="0" lang="en-GB" sz="2000" b="1" i="0" u="none" strike="noStrike" cap="none" spc="0" normalizeH="0" baseline="0" dirty="0">
                <a:ln>
                  <a:noFill/>
                </a:ln>
                <a:solidFill>
                  <a:srgbClr val="000000"/>
                </a:solidFill>
                <a:effectLst/>
                <a:uFillTx/>
                <a:latin typeface="Helvetica"/>
                <a:ea typeface="Helvetica"/>
                <a:cs typeface="Helvetica"/>
                <a:sym typeface="Helvetica"/>
              </a:endParaRPr>
            </a:p>
          </p:txBody>
        </p:sp>
        <p:sp>
          <p:nvSpPr>
            <p:cNvPr id="42" name="TextBox 41"/>
            <p:cNvSpPr txBox="1"/>
            <p:nvPr/>
          </p:nvSpPr>
          <p:spPr>
            <a:xfrm>
              <a:off x="6795686" y="2082084"/>
              <a:ext cx="504056" cy="307777"/>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1" hangingPunct="0">
                <a:lnSpc>
                  <a:spcPct val="100000"/>
                </a:lnSpc>
                <a:spcBef>
                  <a:spcPts val="0"/>
                </a:spcBef>
                <a:spcAft>
                  <a:spcPts val="0"/>
                </a:spcAft>
                <a:buClrTx/>
                <a:buSzTx/>
                <a:buFontTx/>
                <a:buNone/>
                <a:tabLst/>
              </a:pPr>
              <a:r>
                <a:rPr kumimoji="0" lang="en-GB" sz="2000" b="1" i="0" u="none" strike="noStrike" cap="none" spc="0" normalizeH="0" baseline="0" dirty="0" smtClean="0">
                  <a:ln>
                    <a:noFill/>
                  </a:ln>
                  <a:solidFill>
                    <a:srgbClr val="000000"/>
                  </a:solidFill>
                  <a:effectLst/>
                  <a:uFillTx/>
                  <a:latin typeface="Helvetica"/>
                  <a:ea typeface="Helvetica"/>
                  <a:cs typeface="Helvetica"/>
                  <a:sym typeface="Helvetica"/>
                </a:rPr>
                <a:t>  1</a:t>
              </a:r>
              <a:endParaRPr kumimoji="0" lang="en-GB" sz="2000" b="1" i="0" u="none" strike="noStrike" cap="none" spc="0" normalizeH="0" baseline="0" dirty="0">
                <a:ln>
                  <a:noFill/>
                </a:ln>
                <a:solidFill>
                  <a:srgbClr val="000000"/>
                </a:solidFill>
                <a:effectLst/>
                <a:uFillTx/>
                <a:latin typeface="Helvetica"/>
                <a:ea typeface="Helvetica"/>
                <a:cs typeface="Helvetica"/>
                <a:sym typeface="Helvetica"/>
              </a:endParaRPr>
            </a:p>
          </p:txBody>
        </p:sp>
      </p:grpSp>
      <p:cxnSp>
        <p:nvCxnSpPr>
          <p:cNvPr id="37" name="Straight Arrow Connector 36"/>
          <p:cNvCxnSpPr/>
          <p:nvPr/>
        </p:nvCxnSpPr>
        <p:spPr>
          <a:xfrm>
            <a:off x="6803107" y="1819917"/>
            <a:ext cx="285265" cy="0"/>
          </a:xfrm>
          <a:prstGeom prst="straightConnector1">
            <a:avLst/>
          </a:prstGeom>
          <a:noFill/>
          <a:ln w="25400" cap="flat">
            <a:solidFill>
              <a:srgbClr val="FFFFFF"/>
            </a:solidFill>
            <a:prstDash val="solid"/>
            <a:miter lim="400000"/>
            <a:tailEnd type="arrow"/>
          </a:ln>
          <a:effectLst/>
        </p:spPr>
        <p:style>
          <a:lnRef idx="0">
            <a:scrgbClr r="0" g="0" b="0"/>
          </a:lnRef>
          <a:fillRef idx="0">
            <a:scrgbClr r="0" g="0" b="0"/>
          </a:fillRef>
          <a:effectRef idx="0">
            <a:scrgbClr r="0" g="0" b="0"/>
          </a:effectRef>
          <a:fontRef idx="none"/>
        </p:style>
      </p:cxnSp>
      <p:cxnSp>
        <p:nvCxnSpPr>
          <p:cNvPr id="39" name="Straight Arrow Connector 38"/>
          <p:cNvCxnSpPr/>
          <p:nvPr/>
        </p:nvCxnSpPr>
        <p:spPr>
          <a:xfrm>
            <a:off x="4203456" y="4995275"/>
            <a:ext cx="375005" cy="307531"/>
          </a:xfrm>
          <a:prstGeom prst="straightConnector1">
            <a:avLst/>
          </a:prstGeom>
          <a:noFill/>
          <a:ln w="25400" cap="flat">
            <a:solidFill>
              <a:srgbClr val="FFFFFF"/>
            </a:solidFill>
            <a:prstDash val="solid"/>
            <a:miter lim="400000"/>
            <a:tailEnd type="arrow"/>
          </a:ln>
          <a:effectLst/>
        </p:spPr>
        <p:style>
          <a:lnRef idx="0">
            <a:scrgbClr r="0" g="0" b="0"/>
          </a:lnRef>
          <a:fillRef idx="0">
            <a:scrgbClr r="0" g="0" b="0"/>
          </a:fillRef>
          <a:effectRef idx="0">
            <a:scrgbClr r="0" g="0" b="0"/>
          </a:effectRef>
          <a:fontRef idx="none"/>
        </p:style>
      </p:cxnSp>
    </p:spTree>
    <p:extLst>
      <p:ext uri="{BB962C8B-B14F-4D97-AF65-F5344CB8AC3E}">
        <p14:creationId xmlns:p14="http://schemas.microsoft.com/office/powerpoint/2010/main" val="2100445330"/>
      </p:ext>
    </p:extLst>
  </p:cSld>
  <p:clrMapOvr>
    <a:masterClrMapping/>
  </p:clrMapOvr>
  <p:transition spd="med"/>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1520" y="116632"/>
            <a:ext cx="8640960" cy="553998"/>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1" hangingPunct="0">
              <a:lnSpc>
                <a:spcPct val="100000"/>
              </a:lnSpc>
              <a:spcBef>
                <a:spcPts val="0"/>
              </a:spcBef>
              <a:spcAft>
                <a:spcPts val="0"/>
              </a:spcAft>
              <a:buClrTx/>
              <a:buSzTx/>
              <a:buFontTx/>
              <a:buNone/>
              <a:tabLst/>
            </a:pPr>
            <a:r>
              <a:rPr kumimoji="0" lang="en-GB" sz="3600" b="0" i="0" u="none" strike="noStrike" cap="none" spc="0" normalizeH="0" baseline="0" dirty="0" smtClean="0">
                <a:ln>
                  <a:noFill/>
                </a:ln>
                <a:solidFill>
                  <a:schemeClr val="bg1"/>
                </a:solidFill>
                <a:effectLst/>
                <a:uFillTx/>
                <a:latin typeface="Helvetica"/>
                <a:ea typeface="Helvetica"/>
                <a:cs typeface="Helvetica"/>
                <a:sym typeface="Helvetica"/>
              </a:rPr>
              <a:t>Useful apps</a:t>
            </a:r>
            <a:r>
              <a:rPr kumimoji="0" lang="en-GB" sz="3600" b="0" i="0" u="none" strike="noStrike" cap="none" spc="0" normalizeH="0" dirty="0" smtClean="0">
                <a:ln>
                  <a:noFill/>
                </a:ln>
                <a:solidFill>
                  <a:schemeClr val="bg1"/>
                </a:solidFill>
                <a:effectLst/>
                <a:uFillTx/>
                <a:latin typeface="Helvetica"/>
                <a:ea typeface="Helvetica"/>
                <a:cs typeface="Helvetica"/>
                <a:sym typeface="Helvetica"/>
              </a:rPr>
              <a:t> and websites</a:t>
            </a:r>
            <a:r>
              <a:rPr kumimoji="0" lang="en-GB" sz="3600" b="0" i="0" u="none" strike="noStrike" cap="none" spc="0" normalizeH="0" baseline="0" dirty="0" smtClean="0">
                <a:ln>
                  <a:noFill/>
                </a:ln>
                <a:solidFill>
                  <a:schemeClr val="bg1"/>
                </a:solidFill>
                <a:effectLst/>
                <a:uFillTx/>
                <a:latin typeface="Helvetica"/>
                <a:ea typeface="Helvetica"/>
                <a:cs typeface="Helvetica"/>
                <a:sym typeface="Helvetica"/>
              </a:rPr>
              <a:t> for calculation:</a:t>
            </a:r>
            <a:endParaRPr kumimoji="0" lang="en-GB" sz="3600" b="0" i="0" u="none" strike="noStrike" cap="none" spc="0" normalizeH="0" baseline="0" dirty="0">
              <a:ln>
                <a:noFill/>
              </a:ln>
              <a:solidFill>
                <a:schemeClr val="bg1"/>
              </a:solidFill>
              <a:effectLst/>
              <a:uFillTx/>
              <a:latin typeface="Helvetica"/>
              <a:ea typeface="Helvetica"/>
              <a:cs typeface="Helvetica"/>
              <a:sym typeface="Helvetica"/>
            </a:endParaRPr>
          </a:p>
        </p:txBody>
      </p:sp>
      <p:sp>
        <p:nvSpPr>
          <p:cNvPr id="3" name="AutoShape 2" descr="Image result for maths zombie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075"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26257" r="23551" b="26352"/>
          <a:stretch/>
        </p:blipFill>
        <p:spPr bwMode="auto">
          <a:xfrm>
            <a:off x="612775" y="1474838"/>
            <a:ext cx="1559895" cy="14265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AutoShape 5" descr="Image result for math duel app"/>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078" name="Picture 6"/>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6737" y="1523837"/>
            <a:ext cx="1328513" cy="132851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80" name="Picture 8" descr="http://www.gorseland.net/_/rsrc/1435090890221/Learning-Zone/subjects/magical-maths/TT%20Rock%20Stars.gif?height=150&amp;width=20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9849" y="1563420"/>
            <a:ext cx="1578944" cy="1184208"/>
          </a:xfrm>
          <a:prstGeom prst="rect">
            <a:avLst/>
          </a:prstGeom>
          <a:noFill/>
          <a:extLst>
            <a:ext uri="{909E8E84-426E-40DD-AFC4-6F175D3DCCD1}">
              <a14:hiddenFill xmlns:a14="http://schemas.microsoft.com/office/drawing/2010/main">
                <a:solidFill>
                  <a:srgbClr val="FFFFFF"/>
                </a:solidFill>
              </a14:hiddenFill>
            </a:ext>
          </a:extLst>
        </p:spPr>
      </p:pic>
      <p:sp>
        <p:nvSpPr>
          <p:cNvPr id="5" name="AutoShape 10" descr="Image result for 6 numbers app"/>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083" name="Picture 11"/>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948264" y="1563420"/>
            <a:ext cx="1333500" cy="1333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TextBox 5"/>
          <p:cNvSpPr txBox="1"/>
          <p:nvPr/>
        </p:nvSpPr>
        <p:spPr>
          <a:xfrm>
            <a:off x="412837" y="3140968"/>
            <a:ext cx="1959769" cy="246221"/>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ctr" defTabSz="457200" rtl="0" fontAlgn="auto" latinLnBrk="1" hangingPunct="0">
              <a:lnSpc>
                <a:spcPct val="100000"/>
              </a:lnSpc>
              <a:spcBef>
                <a:spcPts val="0"/>
              </a:spcBef>
              <a:spcAft>
                <a:spcPts val="0"/>
              </a:spcAft>
              <a:buClrTx/>
              <a:buSzTx/>
              <a:buFontTx/>
              <a:buNone/>
              <a:tabLst/>
            </a:pPr>
            <a:r>
              <a:rPr kumimoji="0" lang="en-GB" sz="1600" b="1" i="0" u="none" strike="noStrike" cap="none" spc="0" normalizeH="0" baseline="0" dirty="0" smtClean="0">
                <a:ln>
                  <a:noFill/>
                </a:ln>
                <a:solidFill>
                  <a:schemeClr val="bg1"/>
                </a:solidFill>
                <a:effectLst/>
                <a:uFillTx/>
                <a:latin typeface="Helvetica"/>
                <a:ea typeface="Helvetica"/>
                <a:cs typeface="Helvetica"/>
                <a:sym typeface="Helvetica"/>
              </a:rPr>
              <a:t>Maths Vs Zombies</a:t>
            </a:r>
            <a:endParaRPr kumimoji="0" lang="en-GB" sz="1600" b="1" i="0" u="none" strike="noStrike" cap="none" spc="0" normalizeH="0" baseline="0" dirty="0">
              <a:ln>
                <a:noFill/>
              </a:ln>
              <a:solidFill>
                <a:schemeClr val="bg1"/>
              </a:solidFill>
              <a:effectLst/>
              <a:uFillTx/>
              <a:latin typeface="Helvetica"/>
              <a:ea typeface="Helvetica"/>
              <a:cs typeface="Helvetica"/>
              <a:sym typeface="Helvetica"/>
            </a:endParaRPr>
          </a:p>
        </p:txBody>
      </p:sp>
      <p:sp>
        <p:nvSpPr>
          <p:cNvPr id="11" name="TextBox 10"/>
          <p:cNvSpPr txBox="1"/>
          <p:nvPr/>
        </p:nvSpPr>
        <p:spPr>
          <a:xfrm>
            <a:off x="2261108" y="3140968"/>
            <a:ext cx="1959769" cy="246221"/>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ctr" defTabSz="457200" rtl="0" fontAlgn="auto" latinLnBrk="1" hangingPunct="0">
              <a:lnSpc>
                <a:spcPct val="100000"/>
              </a:lnSpc>
              <a:spcBef>
                <a:spcPts val="0"/>
              </a:spcBef>
              <a:spcAft>
                <a:spcPts val="0"/>
              </a:spcAft>
              <a:buClrTx/>
              <a:buSzTx/>
              <a:buFontTx/>
              <a:buNone/>
              <a:tabLst/>
            </a:pPr>
            <a:r>
              <a:rPr kumimoji="0" lang="en-GB" sz="1600" b="1" i="0" u="none" strike="noStrike" cap="none" spc="0" normalizeH="0" baseline="0" dirty="0" smtClean="0">
                <a:ln>
                  <a:noFill/>
                </a:ln>
                <a:solidFill>
                  <a:schemeClr val="bg1"/>
                </a:solidFill>
                <a:effectLst/>
                <a:uFillTx/>
                <a:latin typeface="Helvetica"/>
                <a:ea typeface="Helvetica"/>
                <a:cs typeface="Helvetica"/>
                <a:sym typeface="Helvetica"/>
              </a:rPr>
              <a:t>Math Duel</a:t>
            </a:r>
            <a:endParaRPr kumimoji="0" lang="en-GB" sz="1600" b="1" i="0" u="none" strike="noStrike" cap="none" spc="0" normalizeH="0" baseline="0" dirty="0">
              <a:ln>
                <a:noFill/>
              </a:ln>
              <a:solidFill>
                <a:schemeClr val="bg1"/>
              </a:solidFill>
              <a:effectLst/>
              <a:uFillTx/>
              <a:latin typeface="Helvetica"/>
              <a:ea typeface="Helvetica"/>
              <a:cs typeface="Helvetica"/>
              <a:sym typeface="Helvetica"/>
            </a:endParaRPr>
          </a:p>
        </p:txBody>
      </p:sp>
      <p:sp>
        <p:nvSpPr>
          <p:cNvPr id="12" name="TextBox 11"/>
          <p:cNvSpPr txBox="1"/>
          <p:nvPr/>
        </p:nvSpPr>
        <p:spPr>
          <a:xfrm>
            <a:off x="4389436" y="3140968"/>
            <a:ext cx="1959769" cy="246221"/>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ctr" defTabSz="457200" rtl="0" fontAlgn="auto" latinLnBrk="1" hangingPunct="0">
              <a:lnSpc>
                <a:spcPct val="100000"/>
              </a:lnSpc>
              <a:spcBef>
                <a:spcPts val="0"/>
              </a:spcBef>
              <a:spcAft>
                <a:spcPts val="0"/>
              </a:spcAft>
              <a:buClrTx/>
              <a:buSzTx/>
              <a:buFontTx/>
              <a:buNone/>
              <a:tabLst/>
            </a:pPr>
            <a:r>
              <a:rPr kumimoji="0" lang="en-GB" sz="1600" b="1" i="0" u="none" strike="noStrike" cap="none" spc="0" normalizeH="0" baseline="0" dirty="0" smtClean="0">
                <a:ln>
                  <a:noFill/>
                </a:ln>
                <a:solidFill>
                  <a:schemeClr val="bg1"/>
                </a:solidFill>
                <a:effectLst/>
                <a:uFillTx/>
                <a:latin typeface="Helvetica"/>
                <a:ea typeface="Helvetica"/>
                <a:cs typeface="Helvetica"/>
                <a:sym typeface="Helvetica"/>
              </a:rPr>
              <a:t>TT Rock Stars</a:t>
            </a:r>
            <a:endParaRPr kumimoji="0" lang="en-GB" sz="1600" b="1" i="0" u="none" strike="noStrike" cap="none" spc="0" normalizeH="0" baseline="0" dirty="0">
              <a:ln>
                <a:noFill/>
              </a:ln>
              <a:solidFill>
                <a:schemeClr val="bg1"/>
              </a:solidFill>
              <a:effectLst/>
              <a:uFillTx/>
              <a:latin typeface="Helvetica"/>
              <a:ea typeface="Helvetica"/>
              <a:cs typeface="Helvetica"/>
              <a:sym typeface="Helvetica"/>
            </a:endParaRPr>
          </a:p>
        </p:txBody>
      </p:sp>
      <p:sp>
        <p:nvSpPr>
          <p:cNvPr id="13" name="TextBox 12"/>
          <p:cNvSpPr txBox="1"/>
          <p:nvPr/>
        </p:nvSpPr>
        <p:spPr>
          <a:xfrm>
            <a:off x="6635129" y="3140967"/>
            <a:ext cx="1959769" cy="246221"/>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ctr" defTabSz="457200" rtl="0" fontAlgn="auto" latinLnBrk="1" hangingPunct="0">
              <a:lnSpc>
                <a:spcPct val="100000"/>
              </a:lnSpc>
              <a:spcBef>
                <a:spcPts val="0"/>
              </a:spcBef>
              <a:spcAft>
                <a:spcPts val="0"/>
              </a:spcAft>
              <a:buClrTx/>
              <a:buSzTx/>
              <a:buFontTx/>
              <a:buNone/>
              <a:tabLst/>
            </a:pPr>
            <a:r>
              <a:rPr kumimoji="0" lang="en-GB" sz="1600" b="1" i="0" u="none" strike="noStrike" cap="none" spc="0" normalizeH="0" baseline="0" dirty="0" smtClean="0">
                <a:ln>
                  <a:noFill/>
                </a:ln>
                <a:solidFill>
                  <a:schemeClr val="bg1"/>
                </a:solidFill>
                <a:effectLst/>
                <a:uFillTx/>
                <a:latin typeface="Helvetica"/>
                <a:ea typeface="Helvetica"/>
                <a:cs typeface="Helvetica"/>
                <a:sym typeface="Helvetica"/>
              </a:rPr>
              <a:t>6 Numbers</a:t>
            </a:r>
            <a:endParaRPr kumimoji="0" lang="en-GB" sz="1600" b="1" i="0" u="none" strike="noStrike" cap="none" spc="0" normalizeH="0" baseline="0" dirty="0">
              <a:ln>
                <a:noFill/>
              </a:ln>
              <a:solidFill>
                <a:schemeClr val="bg1"/>
              </a:solidFill>
              <a:effectLst/>
              <a:uFillTx/>
              <a:latin typeface="Helvetica"/>
              <a:ea typeface="Helvetica"/>
              <a:cs typeface="Helvetica"/>
              <a:sym typeface="Helvetica"/>
            </a:endParaRPr>
          </a:p>
        </p:txBody>
      </p:sp>
      <p:sp>
        <p:nvSpPr>
          <p:cNvPr id="14" name="TextBox 13"/>
          <p:cNvSpPr txBox="1"/>
          <p:nvPr/>
        </p:nvSpPr>
        <p:spPr>
          <a:xfrm>
            <a:off x="310148" y="4293096"/>
            <a:ext cx="8158575" cy="1292662"/>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0" tIns="0" rIns="0" bIns="0" numCol="1" spcCol="38100" rtlCol="0" anchor="t">
            <a:spAutoFit/>
          </a:bodyPr>
          <a:lstStyle/>
          <a:p>
            <a:pPr marL="0" marR="0" indent="0" algn="l" defTabSz="457200" rtl="0" fontAlgn="auto" latinLnBrk="1" hangingPunct="0">
              <a:lnSpc>
                <a:spcPct val="100000"/>
              </a:lnSpc>
              <a:spcBef>
                <a:spcPts val="0"/>
              </a:spcBef>
              <a:spcAft>
                <a:spcPts val="0"/>
              </a:spcAft>
              <a:buClrTx/>
              <a:buSzTx/>
              <a:buFontTx/>
              <a:buNone/>
              <a:tabLst/>
            </a:pPr>
            <a:r>
              <a:rPr lang="en-GB" sz="2800" b="1" dirty="0" smtClean="0">
                <a:solidFill>
                  <a:schemeClr val="bg1"/>
                </a:solidFill>
              </a:rPr>
              <a:t>www</a:t>
            </a:r>
            <a:r>
              <a:rPr kumimoji="0" lang="en-GB" sz="2800" b="1" i="0" u="none" strike="noStrike" cap="none" spc="0" normalizeH="0" baseline="0" dirty="0" smtClean="0">
                <a:ln>
                  <a:noFill/>
                </a:ln>
                <a:solidFill>
                  <a:schemeClr val="bg1"/>
                </a:solidFill>
                <a:effectLst/>
                <a:uFillTx/>
                <a:sym typeface="Helvetica"/>
              </a:rPr>
              <a:t>.topmarks.co.uk</a:t>
            </a:r>
          </a:p>
          <a:p>
            <a:pPr marL="0" marR="0" indent="0" algn="l" defTabSz="457200" rtl="0" fontAlgn="auto" latinLnBrk="1" hangingPunct="0">
              <a:lnSpc>
                <a:spcPct val="100000"/>
              </a:lnSpc>
              <a:spcBef>
                <a:spcPts val="0"/>
              </a:spcBef>
              <a:spcAft>
                <a:spcPts val="0"/>
              </a:spcAft>
              <a:buClrTx/>
              <a:buSzTx/>
              <a:buFontTx/>
              <a:buNone/>
              <a:tabLst/>
            </a:pPr>
            <a:r>
              <a:rPr lang="en-GB" sz="2800" b="1" dirty="0" smtClean="0">
                <a:solidFill>
                  <a:schemeClr val="bg1"/>
                </a:solidFill>
              </a:rPr>
              <a:t>www.mathplayground.com</a:t>
            </a:r>
          </a:p>
          <a:p>
            <a:pPr algn="l" rtl="0" latinLnBrk="1" hangingPunct="0"/>
            <a:r>
              <a:rPr lang="en-GB" sz="2800" b="1" dirty="0" smtClean="0">
                <a:solidFill>
                  <a:schemeClr val="bg1"/>
                </a:solidFill>
              </a:rPr>
              <a:t>www.crickweb.co.uk</a:t>
            </a:r>
            <a:endParaRPr kumimoji="0" lang="en-GB" sz="1600" b="1" i="0" u="none" strike="noStrike" cap="none" spc="0" normalizeH="0" baseline="0" dirty="0">
              <a:ln>
                <a:noFill/>
              </a:ln>
              <a:solidFill>
                <a:schemeClr val="bg1"/>
              </a:solidFill>
              <a:effectLst/>
              <a:uFillTx/>
              <a:sym typeface="Helvetica"/>
            </a:endParaRPr>
          </a:p>
        </p:txBody>
      </p:sp>
    </p:spTree>
    <p:extLst>
      <p:ext uri="{BB962C8B-B14F-4D97-AF65-F5344CB8AC3E}">
        <p14:creationId xmlns:p14="http://schemas.microsoft.com/office/powerpoint/2010/main" val="1330070691"/>
      </p:ext>
    </p:extLst>
  </p:cSld>
  <p:clrMapOvr>
    <a:masterClrMapping/>
  </p:clrMapOvr>
  <p:transition spd="med"/>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efault">
  <a:themeElements>
    <a:clrScheme name="Default">
      <a:dk1>
        <a:srgbClr val="000000"/>
      </a:dk1>
      <a:lt1>
        <a:srgbClr val="FFFFFF"/>
      </a:lt1>
      <a:dk2>
        <a:srgbClr val="A7A7A7"/>
      </a:dk2>
      <a:lt2>
        <a:srgbClr val="535353"/>
      </a:lt2>
      <a:accent1>
        <a:srgbClr val="BBE0E3"/>
      </a:accent1>
      <a:accent2>
        <a:srgbClr val="333399"/>
      </a:accent2>
      <a:accent3>
        <a:srgbClr val="FFFFFF"/>
      </a:accent3>
      <a:accent4>
        <a:srgbClr val="000000"/>
      </a:accent4>
      <a:accent5>
        <a:srgbClr val="009999"/>
      </a:accent5>
      <a:accent6>
        <a:srgbClr val="99CC00"/>
      </a:accent6>
      <a:hlink>
        <a:srgbClr val="0000FF"/>
      </a:hlink>
      <a:folHlink>
        <a:srgbClr val="FF00FF"/>
      </a:folHlink>
    </a:clrScheme>
    <a:fontScheme name="Default">
      <a:majorFont>
        <a:latin typeface="Arial"/>
        <a:ea typeface="Arial"/>
        <a:cs typeface="Arial"/>
      </a:majorFont>
      <a:minorFont>
        <a:latin typeface="Arial"/>
        <a:ea typeface="Arial"/>
        <a:cs typeface="Arial"/>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BBE0E3"/>
          </a:solidFill>
          <a:prstDash val="solid"/>
          <a:round/>
        </a:ln>
        <a:effectLst/>
      </a:spPr>
      <a:bodyPr rot="0" spcFirstLastPara="1" vertOverflow="overflow" horzOverflow="overflow" vert="horz" wrap="square" lIns="50800" tIns="50800" rIns="50800" bIns="50800" numCol="1" spcCol="38100" rtlCol="0" anchor="t">
        <a:spAutoFit/>
      </a:bodyPr>
      <a:lstStyle>
        <a:defPPr marL="0" marR="0" indent="0" algn="l" defTabSz="914400" rtl="0" fontAlgn="auto" latinLnBrk="1" hangingPunct="0">
          <a:lnSpc>
            <a:spcPct val="100000"/>
          </a:lnSpc>
          <a:spcBef>
            <a:spcPts val="0"/>
          </a:spcBef>
          <a:spcAft>
            <a:spcPts val="0"/>
          </a:spcAft>
          <a:buClrTx/>
          <a:buSzTx/>
          <a:buFontTx/>
          <a:buNone/>
          <a:tabLst/>
          <a:defRPr kumimoji="0" sz="2800" b="0" i="0" u="none" strike="noStrike" cap="none" spc="0" normalizeH="0" baseline="0">
            <a:ln>
              <a:noFill/>
            </a:ln>
            <a:solidFill>
              <a:srgbClr val="000000"/>
            </a:solidFill>
            <a:effectLst/>
            <a:uFill>
              <a:solidFill>
                <a:srgbClr val="000000"/>
              </a:solidFill>
            </a:uFill>
            <a:latin typeface="+mn-lt"/>
            <a:ea typeface="+mn-ea"/>
            <a:cs typeface="+mn-cs"/>
            <a:sym typeface="Arial"/>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FFFFFF"/>
          </a:solidFill>
          <a:prstDash val="solid"/>
          <a:miter lim="400000"/>
        </a:ln>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0" tIns="0" rIns="0" bIns="0" numCol="1" spcCol="38100" rtlCol="0" anchor="t">
        <a:spAutoFit/>
      </a:bodyPr>
      <a:lstStyle>
        <a:defPPr marL="0" marR="0" indent="0" algn="l" defTabSz="457200" rtl="0" fontAlgn="auto" latinLnBrk="1" hangingPunct="0">
          <a:lnSpc>
            <a:spcPct val="100000"/>
          </a:lnSpc>
          <a:spcBef>
            <a:spcPts val="0"/>
          </a:spcBef>
          <a:spcAft>
            <a:spcPts val="0"/>
          </a:spcAft>
          <a:buClrTx/>
          <a:buSzTx/>
          <a:buFontTx/>
          <a:buNone/>
          <a:tabLst/>
          <a:defRPr kumimoji="0" sz="1200" b="0" i="0" u="none" strike="noStrike" cap="none" spc="0" normalizeH="0" baseline="0">
            <a:ln>
              <a:noFill/>
            </a:ln>
            <a:solidFill>
              <a:srgbClr val="000000"/>
            </a:solidFill>
            <a:effectLst/>
            <a:uFillTx/>
            <a:latin typeface="Helvetica"/>
            <a:ea typeface="Helvetica"/>
            <a:cs typeface="Helvetica"/>
            <a:sym typeface="Helvetic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emplate/>
  <TotalTime>5762</TotalTime>
  <Words>504</Words>
  <Application>Microsoft Office PowerPoint</Application>
  <PresentationFormat>On-screen Show (4:3)</PresentationFormat>
  <Paragraphs>115</Paragraphs>
  <Slides>27</Slides>
  <Notes>14</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Office Theme</vt:lpstr>
      <vt:lpstr>PowerPoint Presentation</vt:lpstr>
      <vt:lpstr>PowerPoint Presentation</vt:lpstr>
      <vt:lpstr>PowerPoint Presentation</vt:lpstr>
      <vt:lpstr>PowerPoint Presentation</vt:lpstr>
      <vt:lpstr>63 ÷ 3</vt:lpstr>
      <vt:lpstr>PowerPoint Presentation</vt:lpstr>
      <vt:lpstr>423 ÷ 3</vt:lpstr>
      <vt:lpstr>PowerPoint Presentation</vt:lpstr>
      <vt:lpstr>PowerPoint Presentation</vt:lpstr>
      <vt:lpstr>PowerPoint Presentation</vt:lpstr>
      <vt:lpstr>PowerPoint Presentation</vt:lpstr>
      <vt:lpstr>PowerPoint Presentation</vt:lpstr>
      <vt:lpstr>PowerPoint Presentation</vt:lpstr>
      <vt:lpstr>  Children will learn to calculate doubles of 2-digit numbers through the use of partitioning.</vt:lpstr>
      <vt:lpstr>  Children will be taught to multiply numbers (TO x O) through partitioning to understand the formal written method of grid multiplication.</vt:lpstr>
      <vt:lpstr>PowerPoint Presentation</vt:lpstr>
      <vt:lpstr>  Children will be taught to multiply numbers (TO x O) using the formal written method of expanded column multiplication and make the link to grid method.</vt:lpstr>
      <vt:lpstr>Children will be taught to multiply numbers (TO x O) by partitioning the 2-digit number and using two short multiplications along with addition to solve the problem (Distributive Law). This is then linked to short multiplication.</vt:lpstr>
      <vt:lpstr>Children will move to multiply HTO by O, using Distributive Law and then moving on to short multiplication.</vt:lpstr>
      <vt:lpstr>   Now it’s your turn –   Solve this calculation using the distributive law   46 x 7 =   or   123 x 6 =  </vt:lpstr>
      <vt:lpstr> Children will be taught to multiply  two 2-digit numbers by partitioning one number and using two short multiplications along with addition.</vt:lpstr>
      <vt:lpstr> Children will be taught to multiply numbers using the formal method of long multiplication TO x TO then HTO x TO:</vt:lpstr>
      <vt:lpstr> Multiply multi-digit numbers up to 4 digits by a 2-digit whole number using the formal written method of long multiplication.</vt:lpstr>
      <vt:lpstr>PowerPoint Presentation</vt:lpstr>
      <vt:lpstr>Models for multiplication with fractions   With the use of materials and diagrams, pupils will multiply proper fractions and mixed numbers by whole numbers.   Multiply simple pairs of fractions, writing the answer in its simplest form. </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Developing a calculation policy with colleagues</dc:title>
  <dc:creator>Philippa Johnson</dc:creator>
  <cp:lastModifiedBy>Martin Kyle</cp:lastModifiedBy>
  <cp:revision>68</cp:revision>
  <dcterms:modified xsi:type="dcterms:W3CDTF">2016-01-20T09:21:50Z</dcterms:modified>
</cp:coreProperties>
</file>